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1770" r:id="rId5"/>
    <p:sldId id="1771" r:id="rId6"/>
    <p:sldId id="1776" r:id="rId7"/>
    <p:sldId id="1778" r:id="rId8"/>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C184"/>
    <a:srgbClr val="E8F4E9"/>
    <a:srgbClr val="7C5D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varScale="1">
        <p:scale>
          <a:sx n="67" d="100"/>
          <a:sy n="67" d="100"/>
        </p:scale>
        <p:origin x="1284" y="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vina Shryane" userId="6990cb02-8000-4350-8b62-40cedb7a5f09" providerId="ADAL" clId="{C208DE5A-7777-4C3A-B013-5BF014D02F7C}"/>
    <pc:docChg chg="delSld">
      <pc:chgData name="Devina Shryane" userId="6990cb02-8000-4350-8b62-40cedb7a5f09" providerId="ADAL" clId="{C208DE5A-7777-4C3A-B013-5BF014D02F7C}" dt="2023-10-02T12:37:28.975" v="23" actId="2696"/>
      <pc:docMkLst>
        <pc:docMk/>
      </pc:docMkLst>
      <pc:sldChg chg="del">
        <pc:chgData name="Devina Shryane" userId="6990cb02-8000-4350-8b62-40cedb7a5f09" providerId="ADAL" clId="{C208DE5A-7777-4C3A-B013-5BF014D02F7C}" dt="2023-10-02T12:37:28.975" v="23" actId="2696"/>
        <pc:sldMkLst>
          <pc:docMk/>
          <pc:sldMk cId="0" sldId="1759"/>
        </pc:sldMkLst>
      </pc:sldChg>
      <pc:sldChg chg="del">
        <pc:chgData name="Devina Shryane" userId="6990cb02-8000-4350-8b62-40cedb7a5f09" providerId="ADAL" clId="{C208DE5A-7777-4C3A-B013-5BF014D02F7C}" dt="2023-10-02T12:37:26.730" v="22" actId="2696"/>
        <pc:sldMkLst>
          <pc:docMk/>
          <pc:sldMk cId="0" sldId="1760"/>
        </pc:sldMkLst>
      </pc:sldChg>
      <pc:sldChg chg="del">
        <pc:chgData name="Devina Shryane" userId="6990cb02-8000-4350-8b62-40cedb7a5f09" providerId="ADAL" clId="{C208DE5A-7777-4C3A-B013-5BF014D02F7C}" dt="2023-10-02T12:37:01.203" v="11" actId="2696"/>
        <pc:sldMkLst>
          <pc:docMk/>
          <pc:sldMk cId="0" sldId="1761"/>
        </pc:sldMkLst>
      </pc:sldChg>
      <pc:sldChg chg="del">
        <pc:chgData name="Devina Shryane" userId="6990cb02-8000-4350-8b62-40cedb7a5f09" providerId="ADAL" clId="{C208DE5A-7777-4C3A-B013-5BF014D02F7C}" dt="2023-10-02T12:37:22.983" v="20" actId="2696"/>
        <pc:sldMkLst>
          <pc:docMk/>
          <pc:sldMk cId="0" sldId="1762"/>
        </pc:sldMkLst>
      </pc:sldChg>
      <pc:sldChg chg="del">
        <pc:chgData name="Devina Shryane" userId="6990cb02-8000-4350-8b62-40cedb7a5f09" providerId="ADAL" clId="{C208DE5A-7777-4C3A-B013-5BF014D02F7C}" dt="2023-10-02T12:37:20.276" v="19" actId="2696"/>
        <pc:sldMkLst>
          <pc:docMk/>
          <pc:sldMk cId="0" sldId="1763"/>
        </pc:sldMkLst>
      </pc:sldChg>
      <pc:sldChg chg="del">
        <pc:chgData name="Devina Shryane" userId="6990cb02-8000-4350-8b62-40cedb7a5f09" providerId="ADAL" clId="{C208DE5A-7777-4C3A-B013-5BF014D02F7C}" dt="2023-10-02T12:37:17.986" v="18" actId="2696"/>
        <pc:sldMkLst>
          <pc:docMk/>
          <pc:sldMk cId="0" sldId="1764"/>
        </pc:sldMkLst>
      </pc:sldChg>
      <pc:sldChg chg="del">
        <pc:chgData name="Devina Shryane" userId="6990cb02-8000-4350-8b62-40cedb7a5f09" providerId="ADAL" clId="{C208DE5A-7777-4C3A-B013-5BF014D02F7C}" dt="2023-10-02T12:37:11.132" v="15" actId="2696"/>
        <pc:sldMkLst>
          <pc:docMk/>
          <pc:sldMk cId="0" sldId="1765"/>
        </pc:sldMkLst>
      </pc:sldChg>
      <pc:sldChg chg="del">
        <pc:chgData name="Devina Shryane" userId="6990cb02-8000-4350-8b62-40cedb7a5f09" providerId="ADAL" clId="{C208DE5A-7777-4C3A-B013-5BF014D02F7C}" dt="2023-10-02T12:37:06.939" v="13" actId="2696"/>
        <pc:sldMkLst>
          <pc:docMk/>
          <pc:sldMk cId="0" sldId="1766"/>
        </pc:sldMkLst>
      </pc:sldChg>
      <pc:sldChg chg="del">
        <pc:chgData name="Devina Shryane" userId="6990cb02-8000-4350-8b62-40cedb7a5f09" providerId="ADAL" clId="{C208DE5A-7777-4C3A-B013-5BF014D02F7C}" dt="2023-10-02T12:37:09.114" v="14" actId="2696"/>
        <pc:sldMkLst>
          <pc:docMk/>
          <pc:sldMk cId="0" sldId="1767"/>
        </pc:sldMkLst>
      </pc:sldChg>
      <pc:sldChg chg="del">
        <pc:chgData name="Devina Shryane" userId="6990cb02-8000-4350-8b62-40cedb7a5f09" providerId="ADAL" clId="{C208DE5A-7777-4C3A-B013-5BF014D02F7C}" dt="2023-10-02T12:36:54.773" v="8" actId="2696"/>
        <pc:sldMkLst>
          <pc:docMk/>
          <pc:sldMk cId="0" sldId="1768"/>
        </pc:sldMkLst>
      </pc:sldChg>
      <pc:sldChg chg="del">
        <pc:chgData name="Devina Shryane" userId="6990cb02-8000-4350-8b62-40cedb7a5f09" providerId="ADAL" clId="{C208DE5A-7777-4C3A-B013-5BF014D02F7C}" dt="2023-10-02T12:36:51.999" v="7" actId="2696"/>
        <pc:sldMkLst>
          <pc:docMk/>
          <pc:sldMk cId="0" sldId="1769"/>
        </pc:sldMkLst>
      </pc:sldChg>
      <pc:sldChg chg="del">
        <pc:chgData name="Devina Shryane" userId="6990cb02-8000-4350-8b62-40cedb7a5f09" providerId="ADAL" clId="{C208DE5A-7777-4C3A-B013-5BF014D02F7C}" dt="2023-10-02T12:36:44.834" v="4" actId="2696"/>
        <pc:sldMkLst>
          <pc:docMk/>
          <pc:sldMk cId="0" sldId="1772"/>
        </pc:sldMkLst>
      </pc:sldChg>
      <pc:sldChg chg="del">
        <pc:chgData name="Devina Shryane" userId="6990cb02-8000-4350-8b62-40cedb7a5f09" providerId="ADAL" clId="{C208DE5A-7777-4C3A-B013-5BF014D02F7C}" dt="2023-10-02T12:36:41.966" v="3" actId="2696"/>
        <pc:sldMkLst>
          <pc:docMk/>
          <pc:sldMk cId="0" sldId="1773"/>
        </pc:sldMkLst>
      </pc:sldChg>
      <pc:sldChg chg="del">
        <pc:chgData name="Devina Shryane" userId="6990cb02-8000-4350-8b62-40cedb7a5f09" providerId="ADAL" clId="{C208DE5A-7777-4C3A-B013-5BF014D02F7C}" dt="2023-10-02T12:36:37.634" v="2" actId="2696"/>
        <pc:sldMkLst>
          <pc:docMk/>
          <pc:sldMk cId="0" sldId="1774"/>
        </pc:sldMkLst>
      </pc:sldChg>
      <pc:sldChg chg="del">
        <pc:chgData name="Devina Shryane" userId="6990cb02-8000-4350-8b62-40cedb7a5f09" providerId="ADAL" clId="{C208DE5A-7777-4C3A-B013-5BF014D02F7C}" dt="2023-10-02T12:36:35.535" v="1" actId="2696"/>
        <pc:sldMkLst>
          <pc:docMk/>
          <pc:sldMk cId="0" sldId="1775"/>
        </pc:sldMkLst>
      </pc:sldChg>
      <pc:sldChg chg="del">
        <pc:chgData name="Devina Shryane" userId="6990cb02-8000-4350-8b62-40cedb7a5f09" providerId="ADAL" clId="{C208DE5A-7777-4C3A-B013-5BF014D02F7C}" dt="2023-10-02T12:37:15.786" v="17" actId="2696"/>
        <pc:sldMkLst>
          <pc:docMk/>
          <pc:sldMk cId="0" sldId="1777"/>
        </pc:sldMkLst>
      </pc:sldChg>
      <pc:sldChg chg="del">
        <pc:chgData name="Devina Shryane" userId="6990cb02-8000-4350-8b62-40cedb7a5f09" providerId="ADAL" clId="{C208DE5A-7777-4C3A-B013-5BF014D02F7C}" dt="2023-10-02T12:37:24.767" v="21" actId="2696"/>
        <pc:sldMkLst>
          <pc:docMk/>
          <pc:sldMk cId="3407493054" sldId="1779"/>
        </pc:sldMkLst>
      </pc:sldChg>
      <pc:sldChg chg="del">
        <pc:chgData name="Devina Shryane" userId="6990cb02-8000-4350-8b62-40cedb7a5f09" providerId="ADAL" clId="{C208DE5A-7777-4C3A-B013-5BF014D02F7C}" dt="2023-10-02T12:37:13.668" v="16" actId="2696"/>
        <pc:sldMkLst>
          <pc:docMk/>
          <pc:sldMk cId="1088812572" sldId="1780"/>
        </pc:sldMkLst>
      </pc:sldChg>
      <pc:sldChg chg="del">
        <pc:chgData name="Devina Shryane" userId="6990cb02-8000-4350-8b62-40cedb7a5f09" providerId="ADAL" clId="{C208DE5A-7777-4C3A-B013-5BF014D02F7C}" dt="2023-10-02T12:37:04.834" v="12" actId="2696"/>
        <pc:sldMkLst>
          <pc:docMk/>
          <pc:sldMk cId="3187630178" sldId="1781"/>
        </pc:sldMkLst>
      </pc:sldChg>
      <pc:sldChg chg="del">
        <pc:chgData name="Devina Shryane" userId="6990cb02-8000-4350-8b62-40cedb7a5f09" providerId="ADAL" clId="{C208DE5A-7777-4C3A-B013-5BF014D02F7C}" dt="2023-10-02T12:36:49.945" v="6" actId="2696"/>
        <pc:sldMkLst>
          <pc:docMk/>
          <pc:sldMk cId="617605012" sldId="1782"/>
        </pc:sldMkLst>
      </pc:sldChg>
      <pc:sldChg chg="del">
        <pc:chgData name="Devina Shryane" userId="6990cb02-8000-4350-8b62-40cedb7a5f09" providerId="ADAL" clId="{C208DE5A-7777-4C3A-B013-5BF014D02F7C}" dt="2023-10-02T12:36:33.370" v="0" actId="2696"/>
        <pc:sldMkLst>
          <pc:docMk/>
          <pc:sldMk cId="2050979612" sldId="1783"/>
        </pc:sldMkLst>
      </pc:sldChg>
      <pc:sldChg chg="del">
        <pc:chgData name="Devina Shryane" userId="6990cb02-8000-4350-8b62-40cedb7a5f09" providerId="ADAL" clId="{C208DE5A-7777-4C3A-B013-5BF014D02F7C}" dt="2023-10-02T12:36:59.026" v="10" actId="2696"/>
        <pc:sldMkLst>
          <pc:docMk/>
          <pc:sldMk cId="4074267411" sldId="1784"/>
        </pc:sldMkLst>
      </pc:sldChg>
      <pc:sldChg chg="del">
        <pc:chgData name="Devina Shryane" userId="6990cb02-8000-4350-8b62-40cedb7a5f09" providerId="ADAL" clId="{C208DE5A-7777-4C3A-B013-5BF014D02F7C}" dt="2023-10-02T12:36:47.879" v="5" actId="2696"/>
        <pc:sldMkLst>
          <pc:docMk/>
          <pc:sldMk cId="3407863910" sldId="1786"/>
        </pc:sldMkLst>
      </pc:sldChg>
      <pc:sldChg chg="del">
        <pc:chgData name="Devina Shryane" userId="6990cb02-8000-4350-8b62-40cedb7a5f09" providerId="ADAL" clId="{C208DE5A-7777-4C3A-B013-5BF014D02F7C}" dt="2023-10-02T12:36:56.908" v="9" actId="2696"/>
        <pc:sldMkLst>
          <pc:docMk/>
          <pc:sldMk cId="2363838902" sldId="178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3" name="Date Placeholder 2"/>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260E3AB-A214-46AC-B714-38E1077F4210}" type="datetime1">
              <a:rPr lang="en-US"/>
              <a:pPr>
                <a:defRPr/>
              </a:pPr>
              <a:t>10/2/2023</a:t>
            </a:fld>
            <a:endParaRPr dirty="0"/>
          </a:p>
        </p:txBody>
      </p:sp>
      <p:sp>
        <p:nvSpPr>
          <p:cNvPr id="3076"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7" name="Slide Number Placeholder 6"/>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7FFE9782-B39A-456D-B559-606D159CA9A1}" type="slidenum">
              <a:rPr/>
              <a:pPr>
                <a:defRPr/>
              </a:pPr>
              <a:t>‹#›</a:t>
            </a:fld>
            <a:endParaRPr dirty="0"/>
          </a:p>
        </p:txBody>
      </p:sp>
    </p:spTree>
    <p:extLst>
      <p:ext uri="{BB962C8B-B14F-4D97-AF65-F5344CB8AC3E}">
        <p14:creationId xmlns:p14="http://schemas.microsoft.com/office/powerpoint/2010/main" val="159410184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3E3F6E71-F28E-4A4D-8F6E-08086644DBA4}" type="datetime1">
              <a:rPr lang="en-US"/>
              <a:pPr>
                <a:defRPr/>
              </a:pPr>
              <a:t>10/2/2023</a:t>
            </a:fld>
            <a:endParaRPr dirty="0"/>
          </a:p>
        </p:txBody>
      </p:sp>
      <p:sp>
        <p:nvSpPr>
          <p:cNvPr id="5" name="Footer Placeholder 4"/>
          <p:cNvSpPr txBox="1">
            <a:spLocks noGrp="1"/>
          </p:cNvSpPr>
          <p:nvPr>
            <p:ph type="ftr" sz="quarter" idx="11"/>
          </p:nvPr>
        </p:nvSpPr>
        <p:spPr>
          <a:ln/>
        </p:spPr>
        <p:txBody>
          <a:bodyPr/>
          <a:lstStyle>
            <a:lvl1pPr>
              <a:defRPr/>
            </a:lvl1pPr>
          </a:lstStyle>
          <a:p>
            <a:pPr>
              <a:defRPr/>
            </a:pPr>
            <a:r>
              <a:rPr dirty="0"/>
              <a:t>© Focus Education UK Ltd. </a:t>
            </a:r>
          </a:p>
        </p:txBody>
      </p:sp>
      <p:sp>
        <p:nvSpPr>
          <p:cNvPr id="6" name="Slide Number Placeholder 5"/>
          <p:cNvSpPr txBox="1">
            <a:spLocks noGrp="1"/>
          </p:cNvSpPr>
          <p:nvPr>
            <p:ph type="sldNum" sz="quarter" idx="12"/>
          </p:nvPr>
        </p:nvSpPr>
        <p:spPr>
          <a:ln/>
        </p:spPr>
        <p:txBody>
          <a:bodyPr/>
          <a:lstStyle>
            <a:lvl1pPr>
              <a:defRPr/>
            </a:lvl1pPr>
          </a:lstStyle>
          <a:p>
            <a:pPr>
              <a:defRPr/>
            </a:pPr>
            <a:fld id="{F70377DA-A267-4647-81C6-C466F7142076}" type="slidenum">
              <a:rPr/>
              <a:pPr>
                <a:defRPr/>
              </a:pPr>
              <a:t>‹#›</a:t>
            </a:fld>
            <a:endParaRPr dirty="0"/>
          </a:p>
        </p:txBody>
      </p:sp>
    </p:spTree>
    <p:extLst>
      <p:ext uri="{BB962C8B-B14F-4D97-AF65-F5344CB8AC3E}">
        <p14:creationId xmlns:p14="http://schemas.microsoft.com/office/powerpoint/2010/main" val="136235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559800" y="6445250"/>
            <a:ext cx="5842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txBox="1">
            <a:spLocks/>
          </p:cNvSpPr>
          <p:nvPr userDrawn="1"/>
        </p:nvSpPr>
        <p:spPr>
          <a:xfrm>
            <a:off x="3044825" y="6491288"/>
            <a:ext cx="3086100" cy="365125"/>
          </a:xfrm>
          <a:prstGeom prst="rect">
            <a:avLst/>
          </a:prstGeom>
          <a:noFill/>
          <a:ln>
            <a:noFill/>
          </a:ln>
        </p:spPr>
        <p:txBody>
          <a:bodyPr anchor="ctr" anchorCtr="1"/>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dirty="0"/>
              <a:t>© Focus Education UK Ltd. </a:t>
            </a:r>
          </a:p>
        </p:txBody>
      </p:sp>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txBox="1">
            <a:spLocks noGrp="1"/>
          </p:cNvSpPr>
          <p:nvPr>
            <p:ph type="dt" sz="half" idx="10"/>
          </p:nvPr>
        </p:nvSpPr>
        <p:spPr/>
        <p:txBody>
          <a:bodyPr/>
          <a:lstStyle>
            <a:lvl1pPr>
              <a:defRPr/>
            </a:lvl1pPr>
          </a:lstStyle>
          <a:p>
            <a:pPr>
              <a:defRPr/>
            </a:pPr>
            <a:fld id="{E0CF7800-02E1-4CC2-842C-5DD9EF076BD8}" type="datetime1">
              <a:rPr lang="en-US"/>
              <a:pPr>
                <a:defRPr/>
              </a:pPr>
              <a:t>10/2/2023</a:t>
            </a:fld>
            <a:endParaRPr dirty="0"/>
          </a:p>
        </p:txBody>
      </p:sp>
      <p:sp>
        <p:nvSpPr>
          <p:cNvPr id="7" name="Slide Number Placeholder 5"/>
          <p:cNvSpPr txBox="1">
            <a:spLocks noGrp="1"/>
          </p:cNvSpPr>
          <p:nvPr>
            <p:ph type="sldNum" sz="quarter" idx="11"/>
          </p:nvPr>
        </p:nvSpPr>
        <p:spPr/>
        <p:txBody>
          <a:bodyPr/>
          <a:lstStyle>
            <a:lvl1pPr>
              <a:defRPr/>
            </a:lvl1pPr>
          </a:lstStyle>
          <a:p>
            <a:pPr>
              <a:defRPr/>
            </a:pPr>
            <a:fld id="{56BEA453-0036-4CA1-AAD5-3FEF21499C57}" type="slidenum">
              <a:rPr/>
              <a:pPr>
                <a:defRPr/>
              </a:pPr>
              <a:t>‹#›</a:t>
            </a:fld>
            <a:endParaRPr dirty="0"/>
          </a:p>
        </p:txBody>
      </p:sp>
    </p:spTree>
    <p:extLst>
      <p:ext uri="{BB962C8B-B14F-4D97-AF65-F5344CB8AC3E}">
        <p14:creationId xmlns:p14="http://schemas.microsoft.com/office/powerpoint/2010/main" val="3598357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5D77DB5-6A83-421E-87BA-90BC53525E43}" type="datetime1">
              <a:rPr lang="en-US"/>
              <a:pPr>
                <a:defRPr/>
              </a:pPr>
              <a:t>10/2/2023</a:t>
            </a:fld>
            <a:endParaRPr dirty="0"/>
          </a:p>
        </p:txBody>
      </p:sp>
      <p:sp>
        <p:nvSpPr>
          <p:cNvPr id="5" name="Footer Placeholder 4"/>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r>
              <a:rPr dirty="0"/>
              <a:t>© Focus Education UK Ltd. </a:t>
            </a:r>
          </a:p>
        </p:txBody>
      </p:sp>
      <p:sp>
        <p:nvSpPr>
          <p:cNvPr id="6" name="Slide Number Placeholder 5"/>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16442C7D-46E7-460A-A6DD-F655CDEAA14A}"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219" r:id="rId1"/>
    <p:sldLayoutId id="2147484220" r:id="rId2"/>
  </p:sldLayoutIdLst>
  <p:transition spd="slow"/>
  <p:hf sldNum="0" hdr="0" ftr="0" dt="0"/>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txBox="1">
            <a:spLocks noGrp="1" noChangeArrowheads="1"/>
          </p:cNvSpPr>
          <p:nvPr>
            <p:ph type="title"/>
          </p:nvPr>
        </p:nvSpPr>
        <p:spPr>
          <a:xfrm>
            <a:off x="142875" y="136525"/>
            <a:ext cx="8867775" cy="492125"/>
          </a:xfrm>
        </p:spPr>
        <p:txBody>
          <a:bodyPr anchorCtr="1"/>
          <a:lstStyle/>
          <a:p>
            <a:pPr algn="ctr" eaLnBrk="1" hangingPunct="1"/>
            <a:r>
              <a:rPr lang="en-GB" altLang="en-US" sz="2800" b="1" dirty="0">
                <a:solidFill>
                  <a:srgbClr val="7FC184"/>
                </a:solidFill>
                <a:latin typeface="Century Gothic" panose="020B0502020202020204" pitchFamily="34" charset="0"/>
              </a:rPr>
              <a:t>Year 5: Earth and Space Knowledge Mat</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971594609"/>
              </p:ext>
            </p:extLst>
          </p:nvPr>
        </p:nvGraphicFramePr>
        <p:xfrm>
          <a:off x="142875" y="671878"/>
          <a:ext cx="8867774" cy="5613593"/>
        </p:xfrm>
        <a:graphic>
          <a:graphicData uri="http://schemas.openxmlformats.org/drawingml/2006/table">
            <a:tbl>
              <a:tblPr firstRow="1" bandRow="1">
                <a:effectLst/>
                <a:tableStyleId>{5C22544A-7EE6-4342-B048-85BDC9FD1C3A}</a:tableStyleId>
              </a:tblPr>
              <a:tblGrid>
                <a:gridCol w="1413702">
                  <a:extLst>
                    <a:ext uri="{9D8B030D-6E8A-4147-A177-3AD203B41FA5}">
                      <a16:colId xmlns:a16="http://schemas.microsoft.com/office/drawing/2014/main" val="20000"/>
                    </a:ext>
                  </a:extLst>
                </a:gridCol>
                <a:gridCol w="2315207">
                  <a:extLst>
                    <a:ext uri="{9D8B030D-6E8A-4147-A177-3AD203B41FA5}">
                      <a16:colId xmlns:a16="http://schemas.microsoft.com/office/drawing/2014/main" val="20001"/>
                    </a:ext>
                  </a:extLst>
                </a:gridCol>
                <a:gridCol w="2669059">
                  <a:extLst>
                    <a:ext uri="{9D8B030D-6E8A-4147-A177-3AD203B41FA5}">
                      <a16:colId xmlns:a16="http://schemas.microsoft.com/office/drawing/2014/main" val="20002"/>
                    </a:ext>
                  </a:extLst>
                </a:gridCol>
                <a:gridCol w="2469806">
                  <a:extLst>
                    <a:ext uri="{9D8B030D-6E8A-4147-A177-3AD203B41FA5}">
                      <a16:colId xmlns:a16="http://schemas.microsoft.com/office/drawing/2014/main" val="20003"/>
                    </a:ext>
                  </a:extLst>
                </a:gridCol>
              </a:tblGrid>
              <a:tr h="373272">
                <a:tc gridSpan="2">
                  <a:txBody>
                    <a:bodyPr/>
                    <a:lstStyle/>
                    <a:p>
                      <a:pPr lvl="0" algn="ctr"/>
                      <a:r>
                        <a:rPr lang="en-GB" sz="1800" dirty="0">
                          <a:solidFill>
                            <a:schemeClr val="bg1"/>
                          </a:solidFill>
                          <a:latin typeface="Century Gothic" pitchFamily="34"/>
                        </a:rPr>
                        <a:t>Subject Specific Vocabulary</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rowSpan="9">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800" b="1" dirty="0">
                        <a:solidFill>
                          <a:schemeClr val="tx1"/>
                        </a:solidFill>
                        <a:latin typeface="Century Gothic" pitchFamily="34"/>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lvl="0" algn="ctr"/>
                      <a:r>
                        <a:rPr lang="en-GB" sz="1600" dirty="0">
                          <a:solidFill>
                            <a:srgbClr val="7FC184"/>
                          </a:solidFill>
                          <a:latin typeface="Century Gothic" pitchFamily="34"/>
                        </a:rPr>
                        <a:t>Sticky Knowledge about Earth and space</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205854">
                <a:tc rowSpan="2">
                  <a:txBody>
                    <a:bodyPr/>
                    <a:lstStyle/>
                    <a:p>
                      <a:r>
                        <a:rPr lang="en-GB" sz="1400" b="1" dirty="0">
                          <a:solidFill>
                            <a:srgbClr val="7FC184"/>
                          </a:solidFill>
                          <a:latin typeface="Century Gothic" panose="020B0502020202020204" pitchFamily="34" charset="0"/>
                        </a:rPr>
                        <a:t>orbit</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An orbit is a repeating path that one celestial body takes around another.</a:t>
                      </a:r>
                      <a:endParaRPr lang="en-GB" sz="9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0" lvl="0" indent="0" algn="l">
                        <a:buFont typeface="Arial" panose="020B0604020202020204" pitchFamily="34" charset="0"/>
                        <a:buNone/>
                      </a:pPr>
                      <a:endParaRPr lang="en-GB" sz="1200" b="1" dirty="0">
                        <a:solidFill>
                          <a:schemeClr val="tx1"/>
                        </a:solidFill>
                        <a:latin typeface="Century Gothic" pitchFamily="34"/>
                      </a:endParaRPr>
                    </a:p>
                  </a:txBody>
                  <a:tcPr marT="45738" marB="4573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159974">
                <a:tc vMerge="1">
                  <a:txBody>
                    <a:bodyPr/>
                    <a:lstStyle/>
                    <a:p>
                      <a:pPr lvl="0"/>
                      <a:endParaRPr lang="en-GB" sz="1400" b="1" dirty="0">
                        <a:solidFill>
                          <a:schemeClr val="accent6">
                            <a:lumMod val="75000"/>
                          </a:schemeClr>
                        </a:solidFill>
                        <a:latin typeface="Century Gothic" pitchFamily="34"/>
                      </a:endParaRPr>
                    </a:p>
                  </a:txBody>
                  <a:tcPr marT="45737" marB="45737">
                    <a:solidFill>
                      <a:schemeClr val="accent6">
                        <a:lumMod val="20000"/>
                        <a:lumOff val="80000"/>
                      </a:schemeClr>
                    </a:solidFill>
                  </a:tcPr>
                </a:tc>
                <a:tc vMerge="1">
                  <a:txBody>
                    <a:bodyPr/>
                    <a:lstStyle/>
                    <a:p>
                      <a:pPr lvl="0"/>
                      <a:endParaRPr lang="en-GB" sz="800" b="0" dirty="0">
                        <a:solidFill>
                          <a:schemeClr val="accent6">
                            <a:lumMod val="75000"/>
                          </a:schemeClr>
                        </a:solidFill>
                        <a:latin typeface="Century Gothic" panose="020B0502020202020204" pitchFamily="34" charset="0"/>
                      </a:endParaRPr>
                    </a:p>
                  </a:txBody>
                  <a:tcPr marT="45737" marB="45737">
                    <a:solidFill>
                      <a:schemeClr val="accent6">
                        <a:lumMod val="20000"/>
                        <a:lumOff val="80000"/>
                      </a:schemeClr>
                    </a:solid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One million Earths could fit inside the sun – and the sun is considered an average-sized star.</a:t>
                      </a:r>
                      <a:endParaRPr lang="en-GB" sz="10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411402">
                <a:tc rowSpan="2">
                  <a:txBody>
                    <a:bodyPr/>
                    <a:lstStyle/>
                    <a:p>
                      <a:r>
                        <a:rPr lang="en-GB" sz="1400" b="1" dirty="0">
                          <a:solidFill>
                            <a:srgbClr val="7FC184"/>
                          </a:solidFill>
                          <a:latin typeface="Century Gothic" panose="020B0502020202020204" pitchFamily="34" charset="0"/>
                        </a:rPr>
                        <a:t>solar system</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The solar system is made of the eight planets that orbit our sun; it is also made of asteroids, moons, comets and lots more.</a:t>
                      </a:r>
                      <a:endParaRPr lang="en-GB" sz="9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234166">
                <a:tc vMerge="1">
                  <a:txBody>
                    <a:bodyPr/>
                    <a:lstStyle/>
                    <a:p>
                      <a:endParaRPr lang="en-GB"/>
                    </a:p>
                  </a:txBody>
                  <a:tcPr/>
                </a:tc>
                <a:tc vMerge="1">
                  <a:txBody>
                    <a:bodyPr/>
                    <a:lstStyle/>
                    <a:p>
                      <a:endParaRPr lang="en-GB"/>
                    </a:p>
                  </a:txBody>
                  <a:tcPr/>
                </a:tc>
                <a:tc vMerge="1">
                  <a:txBody>
                    <a:bodyPr/>
                    <a:lstStyle/>
                    <a:p>
                      <a:endParaRPr lang="en-GB"/>
                    </a:p>
                  </a:txBody>
                  <a:tcPr/>
                </a:tc>
                <a:tc rowSpan="3">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An asteroid about the size of a car enters Earth’s atmosphere roughly once a year – but it burns up before it reaches us.</a:t>
                      </a:r>
                      <a:endParaRPr lang="en-GB" sz="10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4"/>
                  </a:ext>
                </a:extLst>
              </a:tr>
              <a:tr h="502927">
                <a:tc>
                  <a:txBody>
                    <a:bodyPr/>
                    <a:lstStyle/>
                    <a:p>
                      <a:r>
                        <a:rPr lang="en-GB" sz="1400" b="1" dirty="0">
                          <a:solidFill>
                            <a:srgbClr val="7FC184"/>
                          </a:solidFill>
                          <a:latin typeface="Century Gothic" panose="020B0502020202020204" pitchFamily="34" charset="0"/>
                        </a:rPr>
                        <a:t>astronomical</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i="0" u="none" strike="noStrike" kern="1200" dirty="0">
                          <a:solidFill>
                            <a:schemeClr val="tx1"/>
                          </a:solidFill>
                          <a:effectLst/>
                          <a:latin typeface="Century Gothic" panose="020B0502020202020204" pitchFamily="34" charset="0"/>
                          <a:ea typeface="+mn-ea"/>
                          <a:cs typeface="+mn-cs"/>
                        </a:rPr>
                        <a:t>Astronomy is the study of outer space, focusing on celestial bodies such as stars, comets, planets and galaxies.</a:t>
                      </a:r>
                      <a:endParaRPr lang="en-GB" sz="9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1" dirty="0">
                        <a:solidFill>
                          <a:schemeClr val="accent6">
                            <a:lumMod val="75000"/>
                          </a:schemeClr>
                        </a:solidFill>
                        <a:latin typeface="Century Gothic" panose="020B0502020202020204" pitchFamily="34" charset="0"/>
                      </a:endParaRPr>
                    </a:p>
                  </a:txBody>
                  <a:tcPr marT="45734" marB="45734">
                    <a:solidFill>
                      <a:schemeClr val="accent6">
                        <a:lumMod val="20000"/>
                        <a:lumOff val="80000"/>
                      </a:schemeClr>
                    </a:solidFill>
                  </a:tcPr>
                </a:tc>
                <a:extLst>
                  <a:ext uri="{0D108BD9-81ED-4DB2-BD59-A6C34878D82A}">
                    <a16:rowId xmlns:a16="http://schemas.microsoft.com/office/drawing/2014/main" val="10005"/>
                  </a:ext>
                </a:extLst>
              </a:tr>
              <a:tr h="0">
                <a:tc rowSpan="2">
                  <a:txBody>
                    <a:bodyPr/>
                    <a:lstStyle/>
                    <a:p>
                      <a:r>
                        <a:rPr lang="en-GB" sz="1400" b="1" dirty="0">
                          <a:solidFill>
                            <a:srgbClr val="7FC184"/>
                          </a:solidFill>
                          <a:latin typeface="Century Gothic" panose="020B0502020202020204" pitchFamily="34" charset="0"/>
                        </a:rPr>
                        <a:t>planet</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There are 8 planets in our solar system, they are Mercury, Venus, Earth, Mars, Jupiter, Saturn, Uranus and Neptune.</a:t>
                      </a:r>
                      <a:endParaRPr lang="en-GB" sz="9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6"/>
                  </a:ext>
                </a:extLst>
              </a:tr>
              <a:tr h="431801">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The sunset on Mars appears blue.</a:t>
                      </a:r>
                      <a:endParaRPr lang="en-GB" sz="10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7"/>
                  </a:ext>
                </a:extLst>
              </a:tr>
              <a:tr h="366132">
                <a:tc>
                  <a:txBody>
                    <a:bodyPr/>
                    <a:lstStyle/>
                    <a:p>
                      <a:r>
                        <a:rPr lang="en-GB" sz="1400" b="1" dirty="0">
                          <a:solidFill>
                            <a:srgbClr val="7FC184"/>
                          </a:solidFill>
                          <a:latin typeface="Century Gothic" panose="020B0502020202020204" pitchFamily="34" charset="0"/>
                        </a:rPr>
                        <a:t>rotation</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i="0" u="none" strike="noStrike" kern="1200" dirty="0">
                          <a:solidFill>
                            <a:schemeClr val="tx1"/>
                          </a:solidFill>
                          <a:effectLst/>
                          <a:latin typeface="Century Gothic" panose="020B0502020202020204" pitchFamily="34" charset="0"/>
                          <a:ea typeface="+mn-ea"/>
                          <a:cs typeface="+mn-cs"/>
                        </a:rPr>
                        <a:t>Rotation is when a shape is turned around a fixed point.</a:t>
                      </a:r>
                      <a:endParaRPr lang="en-GB" sz="9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Earth is the third planet from the sun and the only world known to support an atmosphere with free oxygen, oceans of liquid water on the surface, and life.</a:t>
                      </a:r>
                      <a:endParaRPr lang="en-GB" sz="10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8"/>
                  </a:ext>
                </a:extLst>
              </a:tr>
              <a:tr h="525191">
                <a:tc>
                  <a:txBody>
                    <a:bodyPr/>
                    <a:lstStyle/>
                    <a:p>
                      <a:r>
                        <a:rPr lang="en-GB" sz="1400" b="1" dirty="0">
                          <a:solidFill>
                            <a:srgbClr val="7FC184"/>
                          </a:solidFill>
                          <a:latin typeface="Century Gothic" panose="020B0502020202020204" pitchFamily="34" charset="0"/>
                        </a:rPr>
                        <a:t>spherical</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i="0" u="none" strike="noStrike" kern="1200" dirty="0">
                          <a:solidFill>
                            <a:schemeClr val="tx1"/>
                          </a:solidFill>
                          <a:effectLst/>
                          <a:latin typeface="Century Gothic" panose="020B0502020202020204" pitchFamily="34" charset="0"/>
                          <a:ea typeface="+mn-ea"/>
                          <a:cs typeface="+mn-cs"/>
                        </a:rPr>
                        <a:t>Something spherical is like a sphere in being round, or more or less round, in three dimensions.</a:t>
                      </a:r>
                      <a:endParaRPr lang="en-GB" sz="9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latin typeface="Century Gothic" pitchFamily="34"/>
                        </a:rPr>
                        <a:t>Important facts to know by the end of the Earth and space topic:</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vMerge="1">
                  <a:txBody>
                    <a:bodyPr/>
                    <a:lstStyle/>
                    <a:p>
                      <a:endParaRPr lang="en-GB"/>
                    </a:p>
                  </a:txBody>
                  <a:tcPr/>
                </a:tc>
                <a:extLst>
                  <a:ext uri="{0D108BD9-81ED-4DB2-BD59-A6C34878D82A}">
                    <a16:rowId xmlns:a16="http://schemas.microsoft.com/office/drawing/2014/main" val="10009"/>
                  </a:ext>
                </a:extLst>
              </a:tr>
              <a:tr h="518167">
                <a:tc>
                  <a:txBody>
                    <a:bodyPr/>
                    <a:lstStyle/>
                    <a:p>
                      <a:r>
                        <a:rPr lang="en-GB" sz="1400" b="1" dirty="0">
                          <a:solidFill>
                            <a:srgbClr val="7FC184"/>
                          </a:solidFill>
                          <a:latin typeface="Century Gothic" panose="020B0502020202020204" pitchFamily="34" charset="0"/>
                        </a:rPr>
                        <a:t>crescent moon</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dirty="0">
                          <a:solidFill>
                            <a:schemeClr val="tx1"/>
                          </a:solidFill>
                          <a:latin typeface="Century Gothic" panose="020B0502020202020204" pitchFamily="34" charset="0"/>
                        </a:rPr>
                        <a:t>It is a slither of the moon that is lit up and can be seen. It is less than half the moon.</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6">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u="none" baseline="0" dirty="0">
                          <a:solidFill>
                            <a:schemeClr val="tx1"/>
                          </a:solidFill>
                          <a:latin typeface="Century Gothic" pitchFamily="34"/>
                        </a:rPr>
                        <a:t>Know about and explain the movement of the Earth and other planets relative to the Sun.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u="none" baseline="0" dirty="0">
                          <a:solidFill>
                            <a:schemeClr val="tx1"/>
                          </a:solidFill>
                          <a:latin typeface="Century Gothic" pitchFamily="34"/>
                        </a:rPr>
                        <a:t>Know about and explain the movement of the Moon relative to the Earth.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u="none" baseline="0" dirty="0">
                          <a:solidFill>
                            <a:schemeClr val="tx1"/>
                          </a:solidFill>
                          <a:latin typeface="Century Gothic" pitchFamily="34"/>
                        </a:rPr>
                        <a:t>Know and demonstrate how night and day are created.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u="none" baseline="0" dirty="0">
                          <a:solidFill>
                            <a:schemeClr val="tx1"/>
                          </a:solidFill>
                          <a:latin typeface="Century Gothic" pitchFamily="34"/>
                        </a:rPr>
                        <a:t>Describe the Sun, Earth and Moon (using the term spherical).</a:t>
                      </a:r>
                    </a:p>
                    <a:p>
                      <a:pPr marL="171450" lvl="0" indent="-171450" algn="l">
                        <a:buFont typeface="Arial" panose="020B0604020202020204" pitchFamily="34" charset="0"/>
                        <a:buChar char="•"/>
                      </a:pPr>
                      <a:r>
                        <a:rPr lang="en-GB" sz="1050" b="0" dirty="0">
                          <a:solidFill>
                            <a:schemeClr val="tx1"/>
                          </a:solidFill>
                          <a:latin typeface="Century Gothic" pitchFamily="34"/>
                        </a:rPr>
                        <a:t>Know information about the planets.</a:t>
                      </a:r>
                    </a:p>
                    <a:p>
                      <a:pPr marL="171450" lvl="0" indent="-171450" algn="l">
                        <a:buFont typeface="Arial" panose="020B0604020202020204" pitchFamily="34" charset="0"/>
                        <a:buChar char="•"/>
                      </a:pPr>
                      <a:r>
                        <a:rPr lang="en-GB" sz="1050" b="0" dirty="0">
                          <a:solidFill>
                            <a:schemeClr val="tx1"/>
                          </a:solidFill>
                          <a:latin typeface="Century Gothic" pitchFamily="34"/>
                        </a:rPr>
                        <a:t>Neil Armstrong was the first man to step on the moon.</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There is no atmosphere in space, which means that sound has no medium or way to travel to be heard.</a:t>
                      </a:r>
                      <a:endParaRPr lang="en-GB" sz="10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0"/>
                  </a:ext>
                </a:extLst>
              </a:tr>
              <a:tr h="260046">
                <a:tc rowSpan="2">
                  <a:txBody>
                    <a:bodyPr/>
                    <a:lstStyle/>
                    <a:p>
                      <a:r>
                        <a:rPr lang="en-GB" sz="1400" b="1" dirty="0">
                          <a:solidFill>
                            <a:srgbClr val="7FC184"/>
                          </a:solidFill>
                          <a:latin typeface="Century Gothic" panose="020B0502020202020204" pitchFamily="34" charset="0"/>
                        </a:rPr>
                        <a:t>gibbous moon</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900" b="0" dirty="0">
                          <a:solidFill>
                            <a:schemeClr val="tx1"/>
                          </a:solidFill>
                          <a:latin typeface="Century Gothic" panose="020B0502020202020204" pitchFamily="34" charset="0"/>
                        </a:rPr>
                        <a:t>The best way to describe a gibbous moon is that the moon is three-quarters lit up.</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1"/>
                  </a:ext>
                </a:extLst>
              </a:tr>
              <a:tr h="258120">
                <a:tc vMerge="1">
                  <a:txBody>
                    <a:bodyPr/>
                    <a:lstStyle/>
                    <a:p>
                      <a:endParaRPr lang="en-GB" sz="1400" b="1" dirty="0">
                        <a:solidFill>
                          <a:schemeClr val="tx1"/>
                        </a:solidFill>
                        <a:latin typeface="Century Gothic" panose="020B0502020202020204" pitchFamily="34" charset="0"/>
                      </a:endParaRPr>
                    </a:p>
                  </a:txBody>
                  <a:tcPr marT="45738" marB="4573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b="0" dirty="0">
                        <a:solidFill>
                          <a:schemeClr val="tx1"/>
                        </a:solidFill>
                        <a:latin typeface="Century Gothic" panose="020B0502020202020204" pitchFamily="34" charset="0"/>
                      </a:endParaRPr>
                    </a:p>
                  </a:txBody>
                  <a:tcPr marT="45738" marB="4573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Venus is the hottest planet in the solar system and has an average surface temperature of around 450° C.</a:t>
                      </a:r>
                      <a:endParaRPr lang="en-GB" sz="10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2"/>
                  </a:ext>
                </a:extLst>
              </a:tr>
              <a:tr h="473344">
                <a:tc rowSpan="2">
                  <a:txBody>
                    <a:bodyPr/>
                    <a:lstStyle/>
                    <a:p>
                      <a:r>
                        <a:rPr lang="en-GB" sz="1400" b="1" dirty="0">
                          <a:solidFill>
                            <a:srgbClr val="7FC184"/>
                          </a:solidFill>
                          <a:latin typeface="Century Gothic" panose="020B0502020202020204" pitchFamily="34" charset="0"/>
                        </a:rPr>
                        <a:t>eclipse</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900" b="0" i="0" u="none" strike="noStrike" kern="1200" dirty="0">
                          <a:solidFill>
                            <a:schemeClr val="tx1"/>
                          </a:solidFill>
                          <a:effectLst/>
                          <a:latin typeface="Century Gothic" panose="020B0502020202020204" pitchFamily="34" charset="0"/>
                          <a:ea typeface="+mn-ea"/>
                          <a:cs typeface="+mn-cs"/>
                        </a:rPr>
                        <a:t>An eclipse occurs when an astronomical object is temporarily obscured. A lunar eclipse is when the Earth moves between the Sun and the Moon, therefore blocking the Sun's rays from striking the Moon.</a:t>
                      </a:r>
                      <a:endParaRPr lang="en-GB" sz="9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1" dirty="0">
                        <a:solidFill>
                          <a:schemeClr val="accent6">
                            <a:lumMod val="75000"/>
                          </a:schemeClr>
                        </a:solidFill>
                        <a:latin typeface="Century Gothic" panose="020B0502020202020204" pitchFamily="34" charset="0"/>
                      </a:endParaRPr>
                    </a:p>
                  </a:txBody>
                  <a:tcPr marT="45734" marB="45734">
                    <a:solidFill>
                      <a:schemeClr val="accent6">
                        <a:lumMod val="20000"/>
                        <a:lumOff val="80000"/>
                      </a:schemeClr>
                    </a:solidFill>
                  </a:tcPr>
                </a:tc>
                <a:extLst>
                  <a:ext uri="{0D108BD9-81ED-4DB2-BD59-A6C34878D82A}">
                    <a16:rowId xmlns:a16="http://schemas.microsoft.com/office/drawing/2014/main" val="10013"/>
                  </a:ext>
                </a:extLst>
              </a:tr>
              <a:tr h="441058">
                <a:tc vMerge="1">
                  <a:txBody>
                    <a:bodyPr/>
                    <a:lstStyle/>
                    <a:p>
                      <a:r>
                        <a:rPr lang="en-GB" sz="1400" b="1">
                          <a:solidFill>
                            <a:schemeClr val="accent6">
                              <a:lumMod val="75000"/>
                            </a:schemeClr>
                          </a:solidFill>
                          <a:latin typeface="Century Gothic" panose="020B0502020202020204" pitchFamily="34" charset="0"/>
                        </a:rPr>
                        <a:t>lunar</a:t>
                      </a:r>
                      <a:endParaRPr lang="en-GB" sz="1400" b="1" dirty="0">
                        <a:solidFill>
                          <a:schemeClr val="accent6">
                            <a:lumMod val="75000"/>
                          </a:schemeClr>
                        </a:solidFill>
                        <a:latin typeface="Century Gothic" panose="020B0502020202020204" pitchFamily="34" charset="0"/>
                      </a:endParaRPr>
                    </a:p>
                  </a:txBody>
                  <a:tcPr marT="45734" marB="45734">
                    <a:solidFill>
                      <a:schemeClr val="accent6">
                        <a:lumMod val="20000"/>
                        <a:lumOff val="80000"/>
                      </a:schemeClr>
                    </a:solidFill>
                  </a:tcPr>
                </a:tc>
                <a:tc vMerge="1">
                  <a:txBody>
                    <a:bodyPr/>
                    <a:lstStyle/>
                    <a:p>
                      <a:r>
                        <a:rPr lang="en-GB" sz="800" b="0" dirty="0">
                          <a:solidFill>
                            <a:schemeClr val="accent6">
                              <a:lumMod val="75000"/>
                            </a:schemeClr>
                          </a:solidFill>
                          <a:latin typeface="Century Gothic" panose="020B0502020202020204" pitchFamily="34" charset="0"/>
                        </a:rPr>
                        <a:t>Is anything related to the moon.</a:t>
                      </a:r>
                    </a:p>
                  </a:txBody>
                  <a:tcPr marT="45734" marB="45734">
                    <a:solidFill>
                      <a:schemeClr val="accent6">
                        <a:lumMod val="20000"/>
                        <a:lumOff val="80000"/>
                      </a:schemeClr>
                    </a:solid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The sheer size of space makes it impossible to accurately predict just how many stars exist.</a:t>
                      </a:r>
                      <a:endParaRPr lang="en-GB" sz="10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4"/>
                  </a:ext>
                </a:extLst>
              </a:tr>
              <a:tr h="308315">
                <a:tc>
                  <a:txBody>
                    <a:bodyPr/>
                    <a:lstStyle/>
                    <a:p>
                      <a:r>
                        <a:rPr lang="en-GB" sz="1400" b="1" dirty="0">
                          <a:solidFill>
                            <a:srgbClr val="7FC184"/>
                          </a:solidFill>
                          <a:latin typeface="Century Gothic" panose="020B0502020202020204" pitchFamily="34" charset="0"/>
                        </a:rPr>
                        <a:t>lunar</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dirty="0">
                          <a:solidFill>
                            <a:schemeClr val="tx1"/>
                          </a:solidFill>
                          <a:latin typeface="Century Gothic" panose="020B0502020202020204" pitchFamily="34" charset="0"/>
                        </a:rPr>
                        <a:t>Is anything related to the moon.</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lvl="0" indent="-171450" algn="l">
                        <a:buFont typeface="Arial" panose="020B0604020202020204" pitchFamily="34" charset="0"/>
                        <a:buChar char="•"/>
                      </a:pPr>
                      <a:endParaRPr lang="en-GB" sz="1100" b="1" dirty="0">
                        <a:solidFill>
                          <a:schemeClr val="accent6">
                            <a:lumMod val="75000"/>
                          </a:schemeClr>
                        </a:solidFill>
                        <a:latin typeface="Century Gothic" pitchFamily="34"/>
                      </a:endParaRPr>
                    </a:p>
                  </a:txBody>
                  <a:tcPr marT="45734" marB="45734">
                    <a:solidFill>
                      <a:schemeClr val="accent6">
                        <a:lumMod val="40000"/>
                        <a:lumOff val="60000"/>
                      </a:schemeClr>
                    </a:solidFill>
                  </a:tcPr>
                </a:tc>
                <a:tc vMerge="1">
                  <a:txBody>
                    <a:bodyPr/>
                    <a:lstStyle/>
                    <a:p>
                      <a:pPr marL="171450" indent="-171450">
                        <a:buFont typeface="Wingdings" panose="05000000000000000000" pitchFamily="2" charset="2"/>
                        <a:buChar char="q"/>
                      </a:pPr>
                      <a:endParaRPr lang="en-GB" sz="1200" b="1" dirty="0">
                        <a:solidFill>
                          <a:schemeClr val="accent6">
                            <a:lumMod val="75000"/>
                          </a:schemeClr>
                        </a:solidFill>
                        <a:latin typeface="Century Gothic" panose="020B0502020202020204" pitchFamily="34" charset="0"/>
                      </a:endParaRPr>
                    </a:p>
                  </a:txBody>
                  <a:tcPr marT="45734" marB="45734">
                    <a:solidFill>
                      <a:schemeClr val="accent6">
                        <a:lumMod val="40000"/>
                        <a:lumOff val="60000"/>
                      </a:schemeClr>
                    </a:solidFill>
                  </a:tcPr>
                </a:tc>
                <a:extLst>
                  <a:ext uri="{0D108BD9-81ED-4DB2-BD59-A6C34878D82A}">
                    <a16:rowId xmlns:a16="http://schemas.microsoft.com/office/drawing/2014/main" val="10015"/>
                  </a:ext>
                </a:extLst>
              </a:tr>
            </a:tbl>
          </a:graphicData>
        </a:graphic>
      </p:graphicFrame>
      <p:pic>
        <p:nvPicPr>
          <p:cNvPr id="19515" name="Picture 1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868437" y="671878"/>
            <a:ext cx="2671763" cy="275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txBox="1">
            <a:spLocks noGrp="1" noChangeArrowheads="1"/>
          </p:cNvSpPr>
          <p:nvPr>
            <p:ph type="title"/>
          </p:nvPr>
        </p:nvSpPr>
        <p:spPr>
          <a:xfrm>
            <a:off x="142875" y="57150"/>
            <a:ext cx="8867775" cy="492125"/>
          </a:xfrm>
        </p:spPr>
        <p:txBody>
          <a:bodyPr anchorCtr="1"/>
          <a:lstStyle/>
          <a:p>
            <a:pPr algn="ctr" eaLnBrk="1" hangingPunct="1"/>
            <a:r>
              <a:rPr lang="en-GB" altLang="en-US" sz="2800" b="1" dirty="0">
                <a:solidFill>
                  <a:srgbClr val="7FC184"/>
                </a:solidFill>
                <a:latin typeface="Century Gothic" panose="020B0502020202020204" pitchFamily="34" charset="0"/>
              </a:rPr>
              <a:t>Year 5: Forces Knowledge Mat</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2828770532"/>
              </p:ext>
            </p:extLst>
          </p:nvPr>
        </p:nvGraphicFramePr>
        <p:xfrm>
          <a:off x="142875" y="628650"/>
          <a:ext cx="8885238" cy="5740399"/>
        </p:xfrm>
        <a:graphic>
          <a:graphicData uri="http://schemas.openxmlformats.org/drawingml/2006/table">
            <a:tbl>
              <a:tblPr firstRow="1" bandRow="1">
                <a:effectLst/>
                <a:tableStyleId>{5C22544A-7EE6-4342-B048-85BDC9FD1C3A}</a:tableStyleId>
              </a:tblPr>
              <a:tblGrid>
                <a:gridCol w="1199818">
                  <a:extLst>
                    <a:ext uri="{9D8B030D-6E8A-4147-A177-3AD203B41FA5}">
                      <a16:colId xmlns:a16="http://schemas.microsoft.com/office/drawing/2014/main" val="20000"/>
                    </a:ext>
                  </a:extLst>
                </a:gridCol>
                <a:gridCol w="2471952">
                  <a:extLst>
                    <a:ext uri="{9D8B030D-6E8A-4147-A177-3AD203B41FA5}">
                      <a16:colId xmlns:a16="http://schemas.microsoft.com/office/drawing/2014/main" val="20001"/>
                    </a:ext>
                  </a:extLst>
                </a:gridCol>
                <a:gridCol w="2668136">
                  <a:extLst>
                    <a:ext uri="{9D8B030D-6E8A-4147-A177-3AD203B41FA5}">
                      <a16:colId xmlns:a16="http://schemas.microsoft.com/office/drawing/2014/main" val="20002"/>
                    </a:ext>
                  </a:extLst>
                </a:gridCol>
                <a:gridCol w="2545332">
                  <a:extLst>
                    <a:ext uri="{9D8B030D-6E8A-4147-A177-3AD203B41FA5}">
                      <a16:colId xmlns:a16="http://schemas.microsoft.com/office/drawing/2014/main" val="20003"/>
                    </a:ext>
                  </a:extLst>
                </a:gridCol>
              </a:tblGrid>
              <a:tr h="392024">
                <a:tc gridSpan="2">
                  <a:txBody>
                    <a:bodyPr/>
                    <a:lstStyle/>
                    <a:p>
                      <a:pPr lvl="0" algn="ctr"/>
                      <a:r>
                        <a:rPr lang="en-GB" sz="1800" dirty="0">
                          <a:solidFill>
                            <a:schemeClr val="bg1"/>
                          </a:solidFill>
                          <a:latin typeface="Century Gothic" pitchFamily="34"/>
                        </a:rPr>
                        <a:t>Subject Specific Vocabulary</a:t>
                      </a: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Interesting Book</a:t>
                      </a:r>
                    </a:p>
                  </a:txBody>
                  <a:tcPr marL="91434" marR="91434" marT="45741" marB="45741">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600" dirty="0">
                          <a:solidFill>
                            <a:srgbClr val="7FC184"/>
                          </a:solidFill>
                          <a:latin typeface="Century Gothic" pitchFamily="34"/>
                        </a:rPr>
                        <a:t>Sticky Knowledge about Forces</a:t>
                      </a:r>
                    </a:p>
                  </a:txBody>
                  <a:tcPr marL="91434" marR="91434"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187210">
                <a:tc rowSpan="2">
                  <a:txBody>
                    <a:bodyPr/>
                    <a:lstStyle/>
                    <a:p>
                      <a:r>
                        <a:rPr lang="en-GB" sz="1400" b="1" dirty="0">
                          <a:solidFill>
                            <a:srgbClr val="7FC184"/>
                          </a:solidFill>
                          <a:latin typeface="Century Gothic" panose="020B0502020202020204" pitchFamily="34" charset="0"/>
                        </a:rPr>
                        <a:t>friction</a:t>
                      </a: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Friction is a force between two surfaces that are sliding, or trying to slide, across each other.</a:t>
                      </a:r>
                      <a:endParaRPr lang="en-GB" sz="900" b="0" dirty="0">
                        <a:solidFill>
                          <a:schemeClr val="tx1"/>
                        </a:solidFill>
                        <a:latin typeface="Century Gothic" panose="020B0502020202020204" pitchFamily="34" charset="0"/>
                      </a:endParaRP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9">
                  <a:txBody>
                    <a:bodyPr/>
                    <a:lstStyle/>
                    <a:p>
                      <a:pPr lvl="0" algn="ctr"/>
                      <a:endParaRPr lang="en-GB" sz="1200" dirty="0">
                        <a:solidFill>
                          <a:schemeClr val="tx1"/>
                        </a:solidFill>
                        <a:latin typeface="Century Gothic" panose="020B0502020202020204" pitchFamily="34" charset="0"/>
                      </a:endParaRPr>
                    </a:p>
                  </a:txBody>
                  <a:tcPr marL="91434" marR="91434" marT="45741" marB="45741">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315775">
                <a:tc vMerge="1">
                  <a:txBody>
                    <a:bodyPr/>
                    <a:lstStyle/>
                    <a:p>
                      <a:pPr lvl="0"/>
                      <a:endParaRPr lang="en-GB" sz="1400" b="1" dirty="0">
                        <a:solidFill>
                          <a:schemeClr val="accent6">
                            <a:lumMod val="75000"/>
                          </a:schemeClr>
                        </a:solidFill>
                        <a:latin typeface="Century Gothic" pitchFamily="34"/>
                      </a:endParaRPr>
                    </a:p>
                  </a:txBody>
                  <a:tcPr marT="45737" marB="45737">
                    <a:solidFill>
                      <a:schemeClr val="accent6">
                        <a:lumMod val="20000"/>
                        <a:lumOff val="80000"/>
                      </a:schemeClr>
                    </a:solidFill>
                  </a:tcPr>
                </a:tc>
                <a:tc vMerge="1">
                  <a:txBody>
                    <a:bodyPr/>
                    <a:lstStyle/>
                    <a:p>
                      <a:pPr lvl="0"/>
                      <a:endParaRPr lang="en-GB" sz="800" b="0" dirty="0">
                        <a:solidFill>
                          <a:schemeClr val="accent6">
                            <a:lumMod val="75000"/>
                          </a:schemeClr>
                        </a:solidFill>
                        <a:latin typeface="Century Gothic" panose="020B0502020202020204" pitchFamily="34" charset="0"/>
                      </a:endParaRPr>
                    </a:p>
                  </a:txBody>
                  <a:tcPr marT="45737" marB="45737">
                    <a:solidFill>
                      <a:schemeClr val="accent6">
                        <a:lumMod val="20000"/>
                        <a:lumOff val="80000"/>
                      </a:schemeClr>
                    </a:solidFill>
                  </a:tcPr>
                </a:tc>
                <a:tc vMerge="1">
                  <a:txBody>
                    <a:bodyPr/>
                    <a:lstStyle/>
                    <a:p>
                      <a:endParaRPr lang="en-GB"/>
                    </a:p>
                  </a:txBody>
                  <a:tcPr/>
                </a:tc>
                <a:tc rowSpan="3">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Frictional force is any force that is caused due to friction. An example of this might be when you put on the brakes on your bike. </a:t>
                      </a:r>
                      <a:endParaRPr lang="en-GB" sz="1000" b="0" dirty="0">
                        <a:solidFill>
                          <a:schemeClr val="tx1"/>
                        </a:solidFill>
                        <a:latin typeface="Century Gothic" panose="020B0502020202020204" pitchFamily="34" charset="0"/>
                      </a:endParaRPr>
                    </a:p>
                  </a:txBody>
                  <a:tcPr marL="91434" marR="91434"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365817">
                <a:tc>
                  <a:txBody>
                    <a:bodyPr/>
                    <a:lstStyle/>
                    <a:p>
                      <a:r>
                        <a:rPr lang="en-GB" sz="1400" b="1" dirty="0">
                          <a:solidFill>
                            <a:srgbClr val="7FC184"/>
                          </a:solidFill>
                          <a:latin typeface="Century Gothic" panose="020B0502020202020204" pitchFamily="34" charset="0"/>
                        </a:rPr>
                        <a:t>gravity</a:t>
                      </a: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i="0" u="none" strike="noStrike" kern="1200" dirty="0">
                          <a:solidFill>
                            <a:schemeClr val="tx1"/>
                          </a:solidFill>
                          <a:effectLst/>
                          <a:latin typeface="Century Gothic" panose="020B0502020202020204" pitchFamily="34" charset="0"/>
                          <a:ea typeface="+mn-ea"/>
                          <a:cs typeface="+mn-cs"/>
                        </a:rPr>
                        <a:t>Gravity is a force which tries to pull two objects towards each other.</a:t>
                      </a:r>
                      <a:endParaRPr lang="en-GB" sz="900" b="0" dirty="0">
                        <a:solidFill>
                          <a:schemeClr val="tx1"/>
                        </a:solidFill>
                        <a:latin typeface="Century Gothic" panose="020B0502020202020204" pitchFamily="34" charset="0"/>
                      </a:endParaRP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71142">
                <a:tc rowSpan="2">
                  <a:txBody>
                    <a:bodyPr/>
                    <a:lstStyle/>
                    <a:p>
                      <a:r>
                        <a:rPr lang="en-GB" sz="1400" b="1" dirty="0">
                          <a:solidFill>
                            <a:srgbClr val="7FC184"/>
                          </a:solidFill>
                          <a:latin typeface="Century Gothic" panose="020B0502020202020204" pitchFamily="34" charset="0"/>
                        </a:rPr>
                        <a:t>air resistance</a:t>
                      </a: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Air resistance is a type of friction between air and another material. For example, when an aeroplane flies through the air.</a:t>
                      </a:r>
                      <a:endParaRPr lang="en-GB" sz="900" b="0" dirty="0">
                        <a:solidFill>
                          <a:schemeClr val="tx1"/>
                        </a:solidFill>
                        <a:latin typeface="Century Gothic" panose="020B0502020202020204" pitchFamily="34" charset="0"/>
                      </a:endParaRP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1" dirty="0">
                        <a:solidFill>
                          <a:schemeClr val="accent6">
                            <a:lumMod val="75000"/>
                          </a:schemeClr>
                        </a:solidFill>
                        <a:latin typeface="Century Gothic" panose="020B0502020202020204" pitchFamily="34" charset="0"/>
                      </a:endParaRPr>
                    </a:p>
                  </a:txBody>
                  <a:tcPr marT="45734" marB="45734">
                    <a:solidFill>
                      <a:schemeClr val="accent6">
                        <a:lumMod val="20000"/>
                        <a:lumOff val="80000"/>
                      </a:schemeClr>
                    </a:solidFill>
                  </a:tcPr>
                </a:tc>
                <a:extLst>
                  <a:ext uri="{0D108BD9-81ED-4DB2-BD59-A6C34878D82A}">
                    <a16:rowId xmlns:a16="http://schemas.microsoft.com/office/drawing/2014/main" val="10004"/>
                  </a:ext>
                </a:extLst>
              </a:tr>
              <a:tr h="569011">
                <a:tc vMerge="1">
                  <a:txBody>
                    <a:bodyPr/>
                    <a:lstStyle/>
                    <a:p>
                      <a:r>
                        <a:rPr lang="en-GB" sz="1400" b="1" dirty="0">
                          <a:solidFill>
                            <a:schemeClr val="accent6">
                              <a:lumMod val="75000"/>
                            </a:schemeClr>
                          </a:solidFill>
                          <a:latin typeface="Century Gothic" panose="020B0502020202020204" pitchFamily="34" charset="0"/>
                        </a:rPr>
                        <a:t>intestine</a:t>
                      </a:r>
                    </a:p>
                  </a:txBody>
                  <a:tcPr marT="45734" marB="45734">
                    <a:solidFill>
                      <a:schemeClr val="accent6">
                        <a:lumMod val="40000"/>
                        <a:lumOff val="60000"/>
                      </a:schemeClr>
                    </a:solidFill>
                  </a:tcPr>
                </a:tc>
                <a:tc vMerge="1">
                  <a:txBody>
                    <a:bodyPr/>
                    <a:lstStyle/>
                    <a:p>
                      <a:pPr lvl="0"/>
                      <a:endParaRPr lang="en-GB" sz="800" b="0" dirty="0">
                        <a:solidFill>
                          <a:schemeClr val="accent6">
                            <a:lumMod val="75000"/>
                          </a:schemeClr>
                        </a:solidFill>
                        <a:latin typeface="Century Gothic" panose="020B0502020202020204" pitchFamily="34" charset="0"/>
                      </a:endParaRPr>
                    </a:p>
                  </a:txBody>
                  <a:tcPr marT="45734" marB="45734">
                    <a:solidFill>
                      <a:schemeClr val="accent6">
                        <a:lumMod val="40000"/>
                        <a:lumOff val="60000"/>
                      </a:schemeClr>
                    </a:solid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Gravity is the pulling force acting between the Earth and a falling object, for example when you drop something. Gravity pulls objects to the ground.</a:t>
                      </a:r>
                      <a:endParaRPr lang="en-GB" sz="1000" b="0" dirty="0">
                        <a:solidFill>
                          <a:schemeClr val="tx1"/>
                        </a:solidFill>
                        <a:latin typeface="Century Gothic" panose="020B0502020202020204" pitchFamily="34" charset="0"/>
                      </a:endParaRPr>
                    </a:p>
                  </a:txBody>
                  <a:tcPr marL="91434" marR="91434"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5"/>
                  </a:ext>
                </a:extLst>
              </a:tr>
              <a:tr h="335024">
                <a:tc rowSpan="2">
                  <a:txBody>
                    <a:bodyPr/>
                    <a:lstStyle/>
                    <a:p>
                      <a:r>
                        <a:rPr lang="en-GB" sz="1400" b="1" dirty="0">
                          <a:solidFill>
                            <a:srgbClr val="7FC184"/>
                          </a:solidFill>
                          <a:latin typeface="Century Gothic" panose="020B0502020202020204" pitchFamily="34" charset="0"/>
                        </a:rPr>
                        <a:t>water resistance</a:t>
                      </a: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If you go swimming, there is friction between your skin and the water particles.</a:t>
                      </a:r>
                      <a:endParaRPr lang="en-GB" sz="900" b="0" dirty="0">
                        <a:solidFill>
                          <a:schemeClr val="tx1"/>
                        </a:solidFill>
                        <a:latin typeface="Century Gothic" panose="020B0502020202020204" pitchFamily="34" charset="0"/>
                      </a:endParaRP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200" b="1" dirty="0">
                        <a:solidFill>
                          <a:schemeClr val="accent6">
                            <a:lumMod val="75000"/>
                          </a:schemeClr>
                        </a:solidFill>
                        <a:latin typeface="Century Gothic" panose="020B0502020202020204" pitchFamily="34" charset="0"/>
                      </a:endParaRPr>
                    </a:p>
                  </a:txBody>
                  <a:tcPr marT="45736" marB="45736">
                    <a:solidFill>
                      <a:schemeClr val="accent6">
                        <a:lumMod val="40000"/>
                        <a:lumOff val="60000"/>
                      </a:schemeClr>
                    </a:solidFill>
                  </a:tcPr>
                </a:tc>
                <a:extLst>
                  <a:ext uri="{0D108BD9-81ED-4DB2-BD59-A6C34878D82A}">
                    <a16:rowId xmlns:a16="http://schemas.microsoft.com/office/drawing/2014/main" val="10006"/>
                  </a:ext>
                </a:extLst>
              </a:tr>
              <a:tr h="183203">
                <a:tc vMerge="1">
                  <a:txBody>
                    <a:bodyPr/>
                    <a:lstStyle/>
                    <a:p>
                      <a:endParaRPr lang="en-GB"/>
                    </a:p>
                  </a:txBody>
                  <a:tcPr/>
                </a:tc>
                <a:tc vMerge="1">
                  <a:txBody>
                    <a:bodyPr/>
                    <a:lstStyle/>
                    <a:p>
                      <a:endParaRPr lang="en-GB"/>
                    </a:p>
                  </a:txBody>
                  <a:tcPr/>
                </a:tc>
                <a:tc vMerge="1">
                  <a:txBody>
                    <a:bodyPr/>
                    <a:lstStyle/>
                    <a:p>
                      <a:endParaRPr lang="en-GB"/>
                    </a:p>
                  </a:txBody>
                  <a:tcPr/>
                </a:tc>
                <a:tc rowSpan="3">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Surface resistance is the force on objects moving across a surface, such as an ice-skater skating on ice.</a:t>
                      </a:r>
                      <a:endParaRPr lang="en-GB" sz="1000" b="0" dirty="0">
                        <a:solidFill>
                          <a:schemeClr val="tx1"/>
                        </a:solidFill>
                        <a:latin typeface="Century Gothic" panose="020B0502020202020204" pitchFamily="34" charset="0"/>
                      </a:endParaRPr>
                    </a:p>
                  </a:txBody>
                  <a:tcPr marL="91434" marR="91434"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7"/>
                  </a:ext>
                </a:extLst>
              </a:tr>
              <a:tr h="365817">
                <a:tc>
                  <a:txBody>
                    <a:bodyPr/>
                    <a:lstStyle/>
                    <a:p>
                      <a:r>
                        <a:rPr lang="en-GB" sz="1400" b="1" dirty="0">
                          <a:solidFill>
                            <a:srgbClr val="7FC184"/>
                          </a:solidFill>
                          <a:latin typeface="Century Gothic" panose="020B0502020202020204" pitchFamily="34" charset="0"/>
                        </a:rPr>
                        <a:t>levers</a:t>
                      </a: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i="0" u="none" strike="noStrike" kern="1200" dirty="0">
                          <a:solidFill>
                            <a:schemeClr val="tx1"/>
                          </a:solidFill>
                          <a:effectLst/>
                          <a:latin typeface="Century Gothic" panose="020B0502020202020204" pitchFamily="34" charset="0"/>
                          <a:ea typeface="+mn-ea"/>
                          <a:cs typeface="+mn-cs"/>
                        </a:rPr>
                        <a:t>A lever can be described as a long rigid body with a fulcrum along its length.</a:t>
                      </a:r>
                      <a:endParaRPr lang="en-GB" sz="900" b="0" dirty="0">
                        <a:solidFill>
                          <a:schemeClr val="tx1"/>
                        </a:solidFill>
                        <a:latin typeface="Century Gothic" panose="020B0502020202020204" pitchFamily="34" charset="0"/>
                      </a:endParaRP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8"/>
                  </a:ext>
                </a:extLst>
              </a:tr>
              <a:tr h="153467">
                <a:tc rowSpan="2">
                  <a:txBody>
                    <a:bodyPr/>
                    <a:lstStyle/>
                    <a:p>
                      <a:r>
                        <a:rPr lang="en-GB" sz="1400" b="1" dirty="0">
                          <a:solidFill>
                            <a:srgbClr val="7FC184"/>
                          </a:solidFill>
                          <a:latin typeface="Century Gothic" panose="020B0502020202020204" pitchFamily="34" charset="0"/>
                        </a:rPr>
                        <a:t>pulleys</a:t>
                      </a:r>
                      <a:endParaRPr lang="en-GB" sz="1800" dirty="0">
                        <a:solidFill>
                          <a:srgbClr val="7FC184"/>
                        </a:solidFill>
                      </a:endParaRP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900" b="0" i="0" u="none" strike="noStrike" kern="1200" dirty="0">
                          <a:solidFill>
                            <a:schemeClr val="tx1"/>
                          </a:solidFill>
                          <a:effectLst/>
                          <a:latin typeface="Century Gothic" panose="020B0502020202020204" pitchFamily="34" charset="0"/>
                          <a:ea typeface="+mn-ea"/>
                          <a:cs typeface="+mn-cs"/>
                        </a:rPr>
                        <a:t>Pulley is a simple machine and comprises of a wheel on a fixed axle, with a groove along the edges to guide a rope or cable.</a:t>
                      </a:r>
                      <a:endParaRPr lang="en-GB" sz="900" b="0" dirty="0">
                        <a:solidFill>
                          <a:schemeClr val="tx1"/>
                        </a:solidFill>
                        <a:latin typeface="Century Gothic" panose="020B0502020202020204" pitchFamily="34" charset="0"/>
                      </a:endParaRP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9"/>
                  </a:ext>
                </a:extLst>
              </a:tr>
              <a:tr h="486686">
                <a:tc vMerge="1">
                  <a:txBody>
                    <a:bodyPr/>
                    <a:lstStyle/>
                    <a:p>
                      <a:endParaRPr lang="en-GB" sz="1800" dirty="0">
                        <a:solidFill>
                          <a:schemeClr val="tx1"/>
                        </a:solidFill>
                      </a:endParaRPr>
                    </a:p>
                  </a:txBody>
                  <a:tcPr marT="45738" marB="4573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b="0" dirty="0">
                        <a:solidFill>
                          <a:schemeClr val="tx1"/>
                        </a:solidFill>
                        <a:latin typeface="Century Gothic" panose="020B0502020202020204" pitchFamily="34" charset="0"/>
                      </a:endParaRPr>
                    </a:p>
                  </a:txBody>
                  <a:tcPr marT="45738" marB="4573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lvl="0" indent="0" algn="l">
                        <a:buFont typeface="Arial" panose="020B0604020202020204" pitchFamily="34" charset="0"/>
                        <a:buNone/>
                      </a:pPr>
                      <a:r>
                        <a:rPr lang="en-GB" sz="1200" b="1" dirty="0">
                          <a:solidFill>
                            <a:schemeClr val="bg1"/>
                          </a:solidFill>
                          <a:latin typeface="Century Gothic" pitchFamily="34"/>
                        </a:rPr>
                        <a:t>Important facts to know by the end of the forces topic:</a:t>
                      </a:r>
                    </a:p>
                  </a:txBody>
                  <a:tcPr marL="91434" marR="91434" marT="45741" marB="45741">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Any kind of force is really just a push or a pull.</a:t>
                      </a:r>
                      <a:endParaRPr lang="en-GB" sz="1000" b="0" dirty="0">
                        <a:solidFill>
                          <a:schemeClr val="tx1"/>
                        </a:solidFill>
                        <a:latin typeface="Century Gothic" panose="020B0502020202020204" pitchFamily="34" charset="0"/>
                      </a:endParaRPr>
                    </a:p>
                  </a:txBody>
                  <a:tcPr marL="91434" marR="91434"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0"/>
                  </a:ext>
                </a:extLst>
              </a:tr>
              <a:tr h="502985">
                <a:tc>
                  <a:txBody>
                    <a:bodyPr/>
                    <a:lstStyle/>
                    <a:p>
                      <a:r>
                        <a:rPr lang="en-GB" sz="1400" b="1" dirty="0">
                          <a:solidFill>
                            <a:srgbClr val="7FC184"/>
                          </a:solidFill>
                          <a:latin typeface="Century Gothic" panose="020B0502020202020204" pitchFamily="34" charset="0"/>
                        </a:rPr>
                        <a:t>gears</a:t>
                      </a: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i="0" u="none" strike="noStrike" kern="1200" dirty="0">
                          <a:solidFill>
                            <a:schemeClr val="tx1"/>
                          </a:solidFill>
                          <a:effectLst/>
                          <a:latin typeface="Century Gothic" panose="020B0502020202020204" pitchFamily="34" charset="0"/>
                          <a:ea typeface="+mn-ea"/>
                          <a:cs typeface="+mn-cs"/>
                        </a:rPr>
                        <a:t>Gears are wheels with teeth that slot together. When one gear is turned the other one turns as well.</a:t>
                      </a:r>
                      <a:endParaRPr lang="en-GB" sz="900" b="0" dirty="0">
                        <a:solidFill>
                          <a:schemeClr val="tx1"/>
                        </a:solidFill>
                        <a:latin typeface="Century Gothic" panose="020B0502020202020204" pitchFamily="34" charset="0"/>
                      </a:endParaRP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6">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baseline="0" dirty="0">
                          <a:solidFill>
                            <a:schemeClr val="tx1"/>
                          </a:solidFill>
                          <a:latin typeface="Century Gothic" pitchFamily="34"/>
                        </a:rPr>
                        <a:t>Know what gravity is and its impact on our lives.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dirty="0">
                          <a:solidFill>
                            <a:schemeClr val="tx1"/>
                          </a:solidFill>
                          <a:latin typeface="Century Gothic" pitchFamily="34"/>
                        </a:rPr>
                        <a:t>Identify and know the effect of air resistance.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dirty="0">
                          <a:solidFill>
                            <a:schemeClr val="tx1"/>
                          </a:solidFill>
                          <a:latin typeface="Century Gothic" pitchFamily="34"/>
                        </a:rPr>
                        <a:t>Identify and know the effect of water resistance.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dirty="0">
                          <a:solidFill>
                            <a:schemeClr val="tx1"/>
                          </a:solidFill>
                          <a:latin typeface="Century Gothic" pitchFamily="34"/>
                        </a:rPr>
                        <a:t>Identify and know the effect of friction.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dirty="0">
                          <a:solidFill>
                            <a:schemeClr val="tx1"/>
                          </a:solidFill>
                          <a:latin typeface="Century Gothic" pitchFamily="34"/>
                        </a:rPr>
                        <a:t>Explain how levers, pulleys and gears allow a smaller force to have a greater effect. </a:t>
                      </a:r>
                    </a:p>
                    <a:p>
                      <a:pPr marL="171450" lvl="0" indent="-171450" algn="l">
                        <a:buFont typeface="Arial" panose="020B0604020202020204" pitchFamily="34" charset="0"/>
                        <a:buChar char="•"/>
                      </a:pPr>
                      <a:r>
                        <a:rPr lang="en-GB" sz="1100" b="0" dirty="0">
                          <a:solidFill>
                            <a:schemeClr val="tx1"/>
                          </a:solidFill>
                          <a:latin typeface="Century Gothic" pitchFamily="34"/>
                        </a:rPr>
                        <a:t>Know who Isaac Newton and Galileo were.</a:t>
                      </a:r>
                    </a:p>
                  </a:txBody>
                  <a:tcPr marL="91434" marR="91434" marT="45741" marB="45741">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Air resistance is the force on an object moving through air, such as a plane moving through the sky. Air resistance affects how fast or slowly objects move through the air</a:t>
                      </a:r>
                      <a:endParaRPr lang="en-GB" sz="1000" b="0" dirty="0">
                        <a:solidFill>
                          <a:schemeClr val="tx1"/>
                        </a:solidFill>
                        <a:latin typeface="Century Gothic" panose="020B0502020202020204" pitchFamily="34" charset="0"/>
                      </a:endParaRPr>
                    </a:p>
                  </a:txBody>
                  <a:tcPr marL="91434" marR="91434"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1"/>
                  </a:ext>
                </a:extLst>
              </a:tr>
              <a:tr h="362786">
                <a:tc rowSpan="2">
                  <a:txBody>
                    <a:bodyPr/>
                    <a:lstStyle/>
                    <a:p>
                      <a:r>
                        <a:rPr lang="en-GB" sz="1400" b="1" dirty="0">
                          <a:solidFill>
                            <a:srgbClr val="7FC184"/>
                          </a:solidFill>
                          <a:latin typeface="Century Gothic" panose="020B0502020202020204" pitchFamily="34" charset="0"/>
                        </a:rPr>
                        <a:t>parachute</a:t>
                      </a: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900" b="0" i="0" u="none" strike="noStrike" kern="1200" dirty="0">
                          <a:solidFill>
                            <a:schemeClr val="tx1"/>
                          </a:solidFill>
                          <a:effectLst/>
                          <a:latin typeface="Century Gothic" panose="020B0502020202020204" pitchFamily="34" charset="0"/>
                          <a:ea typeface="+mn-ea"/>
                          <a:cs typeface="+mn-cs"/>
                        </a:rPr>
                        <a:t>A parachute is a device used to slow down an object that is falling towards the ground. As the parachute opens, the air resistance increases.</a:t>
                      </a:r>
                      <a:endParaRPr lang="en-GB" sz="900" b="0" dirty="0">
                        <a:solidFill>
                          <a:schemeClr val="tx1"/>
                        </a:solidFill>
                        <a:latin typeface="Century Gothic" panose="020B0502020202020204" pitchFamily="34" charset="0"/>
                      </a:endParaRP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2"/>
                  </a:ext>
                </a:extLst>
              </a:tr>
              <a:tr h="277367">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Water resistance is the force on objects floating on or moving in water. </a:t>
                      </a:r>
                      <a:endParaRPr lang="en-GB" sz="1000" b="0" dirty="0">
                        <a:solidFill>
                          <a:schemeClr val="tx1"/>
                        </a:solidFill>
                        <a:latin typeface="Century Gothic" panose="020B0502020202020204" pitchFamily="34" charset="0"/>
                      </a:endParaRPr>
                    </a:p>
                  </a:txBody>
                  <a:tcPr marL="91434" marR="91434"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3"/>
                  </a:ext>
                </a:extLst>
              </a:tr>
              <a:tr h="282839">
                <a:tc rowSpan="2">
                  <a:txBody>
                    <a:bodyPr/>
                    <a:lstStyle/>
                    <a:p>
                      <a:r>
                        <a:rPr lang="en-GB" sz="1400" b="1" dirty="0">
                          <a:solidFill>
                            <a:srgbClr val="7FC184"/>
                          </a:solidFill>
                          <a:latin typeface="Century Gothic" panose="020B0502020202020204" pitchFamily="34" charset="0"/>
                        </a:rPr>
                        <a:t>Galileo</a:t>
                      </a: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900" b="0" i="0" u="none" strike="noStrike" kern="1200" dirty="0">
                          <a:solidFill>
                            <a:schemeClr val="tx1"/>
                          </a:solidFill>
                          <a:effectLst/>
                          <a:latin typeface="Century Gothic" panose="020B0502020202020204" pitchFamily="34" charset="0"/>
                          <a:ea typeface="+mn-ea"/>
                          <a:cs typeface="+mn-cs"/>
                        </a:rPr>
                        <a:t>Galileo developed the telescope to enable close observation of the night sky.</a:t>
                      </a:r>
                      <a:endParaRPr lang="en-GB" sz="900" b="0" dirty="0">
                        <a:solidFill>
                          <a:schemeClr val="tx1"/>
                        </a:solidFill>
                        <a:latin typeface="Century Gothic" panose="020B0502020202020204" pitchFamily="34" charset="0"/>
                      </a:endParaRP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4"/>
                  </a:ext>
                </a:extLst>
              </a:tr>
              <a:tr h="220147">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Magnetic force is an invisible force created by electrons. Magnetic force controls magnetism and electricity.</a:t>
                      </a:r>
                      <a:endParaRPr lang="en-GB" sz="1000" b="0" dirty="0">
                        <a:solidFill>
                          <a:schemeClr val="tx1"/>
                        </a:solidFill>
                        <a:latin typeface="Century Gothic" panose="020B0502020202020204" pitchFamily="34" charset="0"/>
                      </a:endParaRPr>
                    </a:p>
                  </a:txBody>
                  <a:tcPr marL="91434" marR="91434"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5"/>
                  </a:ext>
                </a:extLst>
              </a:tr>
              <a:tr h="669099">
                <a:tc>
                  <a:txBody>
                    <a:bodyPr/>
                    <a:lstStyle/>
                    <a:p>
                      <a:r>
                        <a:rPr lang="en-GB" sz="1400" b="1" dirty="0">
                          <a:solidFill>
                            <a:srgbClr val="7FC184"/>
                          </a:solidFill>
                          <a:latin typeface="Century Gothic" panose="020B0502020202020204" pitchFamily="34" charset="0"/>
                        </a:rPr>
                        <a:t>Newton</a:t>
                      </a: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i="0" u="none" strike="noStrike" kern="1200" dirty="0">
                          <a:solidFill>
                            <a:schemeClr val="tx1"/>
                          </a:solidFill>
                          <a:effectLst/>
                          <a:latin typeface="Century Gothic" panose="020B0502020202020204" pitchFamily="34" charset="0"/>
                          <a:ea typeface="+mn-ea"/>
                          <a:cs typeface="+mn-cs"/>
                        </a:rPr>
                        <a:t>During his lifetime, Newton developed the theory of gravity and made breakthroughs in the area of optics, such as the reflecting telescope.</a:t>
                      </a:r>
                      <a:endParaRPr lang="en-GB" sz="900" b="0" dirty="0">
                        <a:solidFill>
                          <a:schemeClr val="tx1"/>
                        </a:solidFill>
                        <a:latin typeface="Century Gothic" panose="020B0502020202020204" pitchFamily="34" charset="0"/>
                      </a:endParaRPr>
                    </a:p>
                  </a:txBody>
                  <a:tcPr marL="91434" marR="91434"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6"/>
                  </a:ext>
                </a:extLst>
              </a:tr>
            </a:tbl>
          </a:graphicData>
        </a:graphic>
      </p:graphicFrame>
      <p:pic>
        <p:nvPicPr>
          <p:cNvPr id="20542" name="Picture 2" descr="Related imag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021138" y="1036638"/>
            <a:ext cx="2312987" cy="251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noGrp="1" noChangeArrowheads="1"/>
          </p:cNvSpPr>
          <p:nvPr>
            <p:ph type="title"/>
          </p:nvPr>
        </p:nvSpPr>
        <p:spPr>
          <a:xfrm>
            <a:off x="142875" y="57150"/>
            <a:ext cx="8867775" cy="492125"/>
          </a:xfrm>
        </p:spPr>
        <p:txBody>
          <a:bodyPr anchorCtr="1"/>
          <a:lstStyle/>
          <a:p>
            <a:pPr algn="ctr" eaLnBrk="1" hangingPunct="1"/>
            <a:r>
              <a:rPr lang="en-GB" altLang="en-US" sz="2800" b="1" dirty="0">
                <a:solidFill>
                  <a:srgbClr val="7FC184"/>
                </a:solidFill>
                <a:latin typeface="Century Gothic" panose="020B0502020202020204" pitchFamily="34" charset="0"/>
              </a:rPr>
              <a:t>Year 5: Life Cycles Knowledge Mat</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1755245641"/>
              </p:ext>
            </p:extLst>
          </p:nvPr>
        </p:nvGraphicFramePr>
        <p:xfrm>
          <a:off x="214313" y="549275"/>
          <a:ext cx="8786812" cy="5882640"/>
        </p:xfrm>
        <a:graphic>
          <a:graphicData uri="http://schemas.openxmlformats.org/drawingml/2006/table">
            <a:tbl>
              <a:tblPr firstRow="1" bandRow="1">
                <a:effectLst/>
                <a:tableStyleId>{5C22544A-7EE6-4342-B048-85BDC9FD1C3A}</a:tableStyleId>
              </a:tblPr>
              <a:tblGrid>
                <a:gridCol w="1332112">
                  <a:extLst>
                    <a:ext uri="{9D8B030D-6E8A-4147-A177-3AD203B41FA5}">
                      <a16:colId xmlns:a16="http://schemas.microsoft.com/office/drawing/2014/main" val="20000"/>
                    </a:ext>
                  </a:extLst>
                </a:gridCol>
                <a:gridCol w="2413587">
                  <a:extLst>
                    <a:ext uri="{9D8B030D-6E8A-4147-A177-3AD203B41FA5}">
                      <a16:colId xmlns:a16="http://schemas.microsoft.com/office/drawing/2014/main" val="20001"/>
                    </a:ext>
                  </a:extLst>
                </a:gridCol>
                <a:gridCol w="2693265">
                  <a:extLst>
                    <a:ext uri="{9D8B030D-6E8A-4147-A177-3AD203B41FA5}">
                      <a16:colId xmlns:a16="http://schemas.microsoft.com/office/drawing/2014/main" val="20002"/>
                    </a:ext>
                  </a:extLst>
                </a:gridCol>
                <a:gridCol w="2347848">
                  <a:extLst>
                    <a:ext uri="{9D8B030D-6E8A-4147-A177-3AD203B41FA5}">
                      <a16:colId xmlns:a16="http://schemas.microsoft.com/office/drawing/2014/main" val="20003"/>
                    </a:ext>
                  </a:extLst>
                </a:gridCol>
              </a:tblGrid>
              <a:tr h="355560">
                <a:tc gridSpan="2">
                  <a:txBody>
                    <a:bodyPr/>
                    <a:lstStyle/>
                    <a:p>
                      <a:pPr lvl="0" algn="ctr"/>
                      <a:r>
                        <a:rPr lang="en-GB" sz="1800" dirty="0">
                          <a:solidFill>
                            <a:schemeClr val="bg1"/>
                          </a:solidFill>
                          <a:latin typeface="Century Gothic" pitchFamily="34"/>
                        </a:rPr>
                        <a:t>Subject Specific Vocabulary</a:t>
                      </a: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Interesting Books</a:t>
                      </a:r>
                    </a:p>
                  </a:txBody>
                  <a:tcPr marL="91448" marR="91448">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600" dirty="0">
                          <a:solidFill>
                            <a:srgbClr val="7FC184"/>
                          </a:solidFill>
                          <a:latin typeface="Century Gothic" pitchFamily="34"/>
                        </a:rPr>
                        <a:t>Sticky Knowledge about Life Cycles</a:t>
                      </a: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207410">
                <a:tc rowSpan="2">
                  <a:txBody>
                    <a:bodyPr/>
                    <a:lstStyle/>
                    <a:p>
                      <a:r>
                        <a:rPr lang="en-GB" sz="1400" b="1" dirty="0">
                          <a:solidFill>
                            <a:srgbClr val="7FC184"/>
                          </a:solidFill>
                          <a:latin typeface="Century Gothic" panose="020B0502020202020204" pitchFamily="34" charset="0"/>
                        </a:rPr>
                        <a:t>puberty</a:t>
                      </a: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Puberty</a:t>
                      </a:r>
                      <a:r>
                        <a:rPr lang="en-GB" sz="900" b="0" i="0" u="none" strike="noStrike" kern="1200" baseline="0" dirty="0">
                          <a:solidFill>
                            <a:schemeClr val="tx1"/>
                          </a:solidFill>
                          <a:effectLst/>
                          <a:latin typeface="Century Gothic" panose="020B0502020202020204" pitchFamily="34" charset="0"/>
                          <a:ea typeface="+mn-ea"/>
                          <a:cs typeface="+mn-cs"/>
                        </a:rPr>
                        <a:t> i</a:t>
                      </a:r>
                      <a:r>
                        <a:rPr lang="en-GB" sz="900" b="0" i="0" u="none" strike="noStrike" kern="1200" dirty="0">
                          <a:solidFill>
                            <a:schemeClr val="tx1"/>
                          </a:solidFill>
                          <a:effectLst/>
                          <a:latin typeface="Century Gothic" panose="020B0502020202020204" pitchFamily="34" charset="0"/>
                          <a:ea typeface="+mn-ea"/>
                          <a:cs typeface="+mn-cs"/>
                        </a:rPr>
                        <a:t>s the name for the time when your body begins to develop and change as you move from childhood to adulthood.</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7">
                  <a:txBody>
                    <a:bodyPr/>
                    <a:lstStyle/>
                    <a:p>
                      <a:pPr lvl="0" algn="ctr"/>
                      <a:endParaRPr lang="en-GB" sz="120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414820">
                <a:tc vMerge="1">
                  <a:txBody>
                    <a:bodyPr/>
                    <a:lstStyle/>
                    <a:p>
                      <a:pPr lvl="0"/>
                      <a:endParaRPr lang="en-GB" sz="1400" b="1" dirty="0">
                        <a:solidFill>
                          <a:schemeClr val="accent6">
                            <a:lumMod val="75000"/>
                          </a:schemeClr>
                        </a:solidFill>
                        <a:latin typeface="Century Gothic" pitchFamily="34"/>
                      </a:endParaRPr>
                    </a:p>
                  </a:txBody>
                  <a:tcPr marT="45737" marB="45737">
                    <a:solidFill>
                      <a:schemeClr val="accent6">
                        <a:lumMod val="20000"/>
                        <a:lumOff val="80000"/>
                      </a:schemeClr>
                    </a:solidFill>
                  </a:tcPr>
                </a:tc>
                <a:tc vMerge="1">
                  <a:txBody>
                    <a:bodyPr/>
                    <a:lstStyle/>
                    <a:p>
                      <a:pPr lvl="0"/>
                      <a:endParaRPr lang="en-GB" sz="800" b="0" dirty="0">
                        <a:solidFill>
                          <a:schemeClr val="accent6">
                            <a:lumMod val="75000"/>
                          </a:schemeClr>
                        </a:solidFill>
                        <a:latin typeface="Century Gothic" panose="020B0502020202020204" pitchFamily="34" charset="0"/>
                      </a:endParaRPr>
                    </a:p>
                  </a:txBody>
                  <a:tcPr marT="45737" marB="45737">
                    <a:solidFill>
                      <a:schemeClr val="accent6">
                        <a:lumMod val="20000"/>
                        <a:lumOff val="80000"/>
                      </a:schemeClr>
                    </a:solid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The years between 6 and 14 -middle childhood and early adolescence - are a time of important developmental advances that establish children's sense of identity.</a:t>
                      </a:r>
                      <a:endParaRPr lang="en-GB" sz="1000" b="0" dirty="0">
                        <a:solidFill>
                          <a:schemeClr val="tx1"/>
                        </a:solidFill>
                        <a:latin typeface="Century Gothic" panose="020B0502020202020204" pitchFamily="34" charset="0"/>
                      </a:endParaRP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622230">
                <a:tc>
                  <a:txBody>
                    <a:bodyPr/>
                    <a:lstStyle/>
                    <a:p>
                      <a:r>
                        <a:rPr lang="en-GB" sz="1400" b="1" dirty="0">
                          <a:solidFill>
                            <a:srgbClr val="7FC184"/>
                          </a:solidFill>
                          <a:latin typeface="Century Gothic" panose="020B0502020202020204" pitchFamily="34" charset="0"/>
                        </a:rPr>
                        <a:t>gestation</a:t>
                      </a: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i="0" u="none" strike="noStrike" kern="1200" dirty="0">
                          <a:solidFill>
                            <a:schemeClr val="tx1"/>
                          </a:solidFill>
                          <a:effectLst/>
                          <a:latin typeface="Century Gothic" panose="020B0502020202020204" pitchFamily="34" charset="0"/>
                          <a:ea typeface="+mn-ea"/>
                          <a:cs typeface="+mn-cs"/>
                        </a:rPr>
                        <a:t>Gestation, in mammals, is the time between conception and birth, during which the embryo is developing in the uterus.</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488895">
                <a:tc>
                  <a:txBody>
                    <a:bodyPr/>
                    <a:lstStyle/>
                    <a:p>
                      <a:r>
                        <a:rPr lang="en-GB" sz="1400" b="1" dirty="0">
                          <a:solidFill>
                            <a:srgbClr val="7FC184"/>
                          </a:solidFill>
                          <a:latin typeface="Century Gothic" panose="020B0502020202020204" pitchFamily="34" charset="0"/>
                        </a:rPr>
                        <a:t>classification</a:t>
                      </a: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i="0" u="none" strike="noStrike" kern="1200" dirty="0">
                          <a:solidFill>
                            <a:schemeClr val="tx1"/>
                          </a:solidFill>
                          <a:effectLst/>
                          <a:latin typeface="Century Gothic" panose="020B0502020202020204" pitchFamily="34" charset="0"/>
                          <a:ea typeface="+mn-ea"/>
                          <a:cs typeface="+mn-cs"/>
                        </a:rPr>
                        <a:t>This is the grouping together of similar species of plant, animal and other organisms.</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Many insects have four stages in their life cycle: egg or the unborn stage; larva – young stage; pupa – inactive (no feeding) stage; and adult stage.</a:t>
                      </a: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4"/>
                  </a:ext>
                </a:extLst>
              </a:tr>
              <a:tr h="488895">
                <a:tc rowSpan="2">
                  <a:txBody>
                    <a:bodyPr/>
                    <a:lstStyle/>
                    <a:p>
                      <a:r>
                        <a:rPr lang="en-GB" sz="1400" b="1" dirty="0">
                          <a:solidFill>
                            <a:srgbClr val="7FC184"/>
                          </a:solidFill>
                          <a:latin typeface="Century Gothic" panose="020B0502020202020204" pitchFamily="34" charset="0"/>
                        </a:rPr>
                        <a:t>precision</a:t>
                      </a: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a:solidFill>
                            <a:schemeClr val="tx1"/>
                          </a:solidFill>
                          <a:latin typeface="Century Gothic" panose="020B0502020202020204" pitchFamily="34" charset="0"/>
                        </a:rPr>
                        <a:t>For scientists, precision describes a measurement system, that is, how reliable it is at giving the same result every time it measures the same thing.</a:t>
                      </a: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200" b="1" dirty="0">
                        <a:solidFill>
                          <a:schemeClr val="accent6">
                            <a:lumMod val="75000"/>
                          </a:schemeClr>
                        </a:solidFill>
                        <a:latin typeface="Century Gothic" panose="020B0502020202020204" pitchFamily="34" charset="0"/>
                      </a:endParaRPr>
                    </a:p>
                  </a:txBody>
                  <a:tcPr marT="45736" marB="45736">
                    <a:solidFill>
                      <a:schemeClr val="accent6">
                        <a:lumMod val="40000"/>
                        <a:lumOff val="60000"/>
                      </a:schemeClr>
                    </a:solidFill>
                  </a:tcPr>
                </a:tc>
                <a:extLst>
                  <a:ext uri="{0D108BD9-81ED-4DB2-BD59-A6C34878D82A}">
                    <a16:rowId xmlns:a16="http://schemas.microsoft.com/office/drawing/2014/main" val="10005"/>
                  </a:ext>
                </a:extLst>
              </a:tr>
              <a:tr h="133335">
                <a:tc vMerge="1">
                  <a:txBody>
                    <a:bodyPr/>
                    <a:lstStyle/>
                    <a:p>
                      <a:endParaRPr lang="en-GB"/>
                    </a:p>
                  </a:txBody>
                  <a:tcPr/>
                </a:tc>
                <a:tc vMerge="1">
                  <a:txBody>
                    <a:bodyPr/>
                    <a:lstStyle/>
                    <a:p>
                      <a:endParaRPr lang="en-GB"/>
                    </a:p>
                  </a:txBody>
                  <a:tcPr/>
                </a:tc>
                <a:tc vMerge="1">
                  <a:txBody>
                    <a:bodyPr/>
                    <a:lstStyle/>
                    <a:p>
                      <a:endParaRPr lang="en-GB"/>
                    </a:p>
                  </a:txBody>
                  <a:tcPr/>
                </a:tc>
                <a:tc rowSpan="5">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In general, the life cycles of plants and animals have three basic stages including a fertilised egg or seed, immature juvenile, and adult. However, some organisms may have more than three life cycle stages, and the exact names of each stage can slightly differ depending on the species.</a:t>
                      </a:r>
                      <a:endParaRPr lang="en-GB" sz="1000" b="0" dirty="0">
                        <a:solidFill>
                          <a:schemeClr val="tx1"/>
                        </a:solidFill>
                        <a:latin typeface="Century Gothic" panose="020B0502020202020204" pitchFamily="34" charset="0"/>
                      </a:endParaRP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6"/>
                  </a:ext>
                </a:extLst>
              </a:tr>
              <a:tr h="176775">
                <a:tc rowSpan="2">
                  <a:txBody>
                    <a:bodyPr/>
                    <a:lstStyle/>
                    <a:p>
                      <a:r>
                        <a:rPr lang="en-GB" sz="1400" b="1" dirty="0">
                          <a:solidFill>
                            <a:srgbClr val="7FC184"/>
                          </a:solidFill>
                          <a:latin typeface="Century Gothic" panose="020B0502020202020204" pitchFamily="34" charset="0"/>
                        </a:rPr>
                        <a:t>reproduction</a:t>
                      </a: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a:solidFill>
                            <a:schemeClr val="tx1"/>
                          </a:solidFill>
                          <a:latin typeface="Century Gothic" panose="020B0502020202020204" pitchFamily="34" charset="0"/>
                        </a:rPr>
                        <a:t>Reproduction is the way different plants and animals make new plants and animals. The reproduction system differs in plants and animals.</a:t>
                      </a: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7"/>
                  </a:ext>
                </a:extLst>
              </a:tr>
              <a:tr h="445455">
                <a:tc vMerge="1">
                  <a:txBody>
                    <a:bodyPr/>
                    <a:lstStyle/>
                    <a:p>
                      <a:endParaRPr lang="en-GB"/>
                    </a:p>
                  </a:txBody>
                  <a:tcPr/>
                </a:tc>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1" i="0" u="none" strike="noStrike" kern="1200" cap="none" spc="0" normalizeH="0" baseline="0" noProof="0" dirty="0">
                          <a:ln>
                            <a:noFill/>
                          </a:ln>
                          <a:solidFill>
                            <a:prstClr val="black"/>
                          </a:solidFill>
                          <a:effectLst/>
                          <a:uLnTx/>
                          <a:uFillTx/>
                          <a:latin typeface="Century Gothic" pitchFamily="34"/>
                          <a:ea typeface="+mn-ea"/>
                          <a:cs typeface="+mn-cs"/>
                        </a:rPr>
                        <a:t>Important facts to know by the end of the life cycles topic:</a:t>
                      </a:r>
                    </a:p>
                  </a:txBody>
                  <a:tcPr marL="91448" marR="91448">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08"/>
                  </a:ext>
                </a:extLst>
              </a:tr>
              <a:tr h="622230">
                <a:tc>
                  <a:txBody>
                    <a:bodyPr/>
                    <a:lstStyle/>
                    <a:p>
                      <a:r>
                        <a:rPr lang="en-GB" sz="1400" b="1" dirty="0">
                          <a:solidFill>
                            <a:srgbClr val="7FC184"/>
                          </a:solidFill>
                          <a:latin typeface="Century Gothic" panose="020B0502020202020204" pitchFamily="34" charset="0"/>
                        </a:rPr>
                        <a:t>teenager</a:t>
                      </a:r>
                      <a:endParaRPr lang="en-GB" sz="1800" dirty="0">
                        <a:solidFill>
                          <a:srgbClr val="7FC184"/>
                        </a:solidFill>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dirty="0">
                          <a:solidFill>
                            <a:schemeClr val="tx1"/>
                          </a:solidFill>
                          <a:latin typeface="Century Gothic" panose="020B0502020202020204" pitchFamily="34" charset="0"/>
                        </a:rPr>
                        <a:t>The age between thirteen and nineteen. The ‘teen’ element gives rise to the word teenager. It is a time that humans mature quite rapidly.</a:t>
                      </a: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5">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baseline="0" dirty="0">
                          <a:solidFill>
                            <a:schemeClr val="tx1"/>
                          </a:solidFill>
                          <a:latin typeface="Century Gothic" pitchFamily="34"/>
                        </a:rPr>
                        <a:t>Know the life cycle of different living things, e.g. mammal, amphibian, insect and bird.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baseline="0" dirty="0">
                          <a:solidFill>
                            <a:schemeClr val="tx1"/>
                          </a:solidFill>
                          <a:latin typeface="Century Gothic" pitchFamily="34"/>
                        </a:rPr>
                        <a:t>Know the differences between different life cycles.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baseline="0" dirty="0">
                          <a:solidFill>
                            <a:schemeClr val="tx1"/>
                          </a:solidFill>
                          <a:latin typeface="Century Gothic" pitchFamily="34"/>
                        </a:rPr>
                        <a:t>Know the process of reproduction in plants.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baseline="0" dirty="0">
                          <a:solidFill>
                            <a:schemeClr val="tx1"/>
                          </a:solidFill>
                          <a:latin typeface="Century Gothic" pitchFamily="34"/>
                        </a:rPr>
                        <a:t>Know the process of reproduction in animals.</a:t>
                      </a:r>
                      <a:endParaRPr lang="en-GB" sz="1100" b="0" u="none" dirty="0">
                        <a:solidFill>
                          <a:schemeClr val="tx1"/>
                        </a:solidFill>
                        <a:latin typeface="Century Gothic" pitchFamily="3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baseline="0" dirty="0">
                          <a:solidFill>
                            <a:schemeClr val="tx1"/>
                          </a:solidFill>
                          <a:latin typeface="Century Gothic" pitchFamily="34"/>
                        </a:rPr>
                        <a:t>Create a timeline to indicate stages of growth in humans.</a:t>
                      </a:r>
                      <a:endParaRPr lang="en-GB" sz="1100" b="0" u="none" dirty="0">
                        <a:solidFill>
                          <a:schemeClr val="tx1"/>
                        </a:solidFill>
                        <a:latin typeface="Century Gothic" pitchFamily="34"/>
                      </a:endParaRPr>
                    </a:p>
                  </a:txBody>
                  <a:tcPr marL="91448" marR="91448">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09"/>
                  </a:ext>
                </a:extLst>
              </a:tr>
              <a:tr h="192595">
                <a:tc rowSpan="2">
                  <a:txBody>
                    <a:bodyPr/>
                    <a:lstStyle/>
                    <a:p>
                      <a:r>
                        <a:rPr lang="en-GB" sz="1400" b="1" dirty="0">
                          <a:solidFill>
                            <a:srgbClr val="7FC184"/>
                          </a:solidFill>
                          <a:latin typeface="Century Gothic" panose="020B0502020202020204" pitchFamily="34" charset="0"/>
                        </a:rPr>
                        <a:t>obese</a:t>
                      </a: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900" b="0" i="0" u="none" strike="noStrike" kern="1200" dirty="0">
                          <a:solidFill>
                            <a:schemeClr val="tx1"/>
                          </a:solidFill>
                          <a:effectLst/>
                          <a:latin typeface="Century Gothic" panose="020B0502020202020204" pitchFamily="34" charset="0"/>
                          <a:ea typeface="+mn-ea"/>
                          <a:cs typeface="+mn-cs"/>
                        </a:rPr>
                        <a:t>Obesity is the condition of being much too heavy for one's height so that one's health is affected. In other words, it means to be too overweight. </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b="1" u="none" dirty="0">
                        <a:solidFill>
                          <a:schemeClr val="tx1"/>
                        </a:solidFill>
                        <a:latin typeface="Century Gothic" pitchFamily="34"/>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indent="-171450">
                        <a:buFont typeface="Wingdings" panose="05000000000000000000" pitchFamily="2" charset="2"/>
                        <a:buChar char="q"/>
                      </a:pPr>
                      <a:endParaRPr lang="en-GB" sz="1100" b="1" dirty="0">
                        <a:solidFill>
                          <a:schemeClr val="accent6">
                            <a:lumMod val="75000"/>
                          </a:schemeClr>
                        </a:solidFill>
                        <a:latin typeface="Century Gothic" panose="020B0502020202020204" pitchFamily="34" charset="0"/>
                      </a:endParaRPr>
                    </a:p>
                  </a:txBody>
                  <a:tcPr marT="45734" marB="45734">
                    <a:solidFill>
                      <a:schemeClr val="accent6">
                        <a:lumMod val="40000"/>
                        <a:lumOff val="60000"/>
                      </a:schemeClr>
                    </a:solidFill>
                  </a:tcPr>
                </a:tc>
                <a:extLst>
                  <a:ext uri="{0D108BD9-81ED-4DB2-BD59-A6C34878D82A}">
                    <a16:rowId xmlns:a16="http://schemas.microsoft.com/office/drawing/2014/main" val="10010"/>
                  </a:ext>
                </a:extLst>
              </a:tr>
              <a:tr h="429635">
                <a:tc vMerge="1">
                  <a:txBody>
                    <a:bodyPr/>
                    <a:lstStyle/>
                    <a:p>
                      <a:endParaRPr lang="en-GB" sz="1400" b="1" dirty="0">
                        <a:solidFill>
                          <a:schemeClr val="accent6">
                            <a:lumMod val="75000"/>
                          </a:schemeClr>
                        </a:solidFill>
                        <a:latin typeface="Century Gothic" panose="020B0502020202020204" pitchFamily="34" charset="0"/>
                      </a:endParaRPr>
                    </a:p>
                  </a:txBody>
                  <a:tcPr marT="45734" marB="45734">
                    <a:solidFill>
                      <a:schemeClr val="accent6">
                        <a:lumMod val="40000"/>
                        <a:lumOff val="60000"/>
                      </a:schemeClr>
                    </a:solidFill>
                  </a:tcPr>
                </a:tc>
                <a:tc vMerge="1">
                  <a:txBody>
                    <a:bodyPr/>
                    <a:lstStyle/>
                    <a:p>
                      <a:endParaRPr lang="en-GB" sz="800" b="0" dirty="0">
                        <a:solidFill>
                          <a:schemeClr val="accent6">
                            <a:lumMod val="75000"/>
                          </a:schemeClr>
                        </a:solidFill>
                        <a:latin typeface="Century Gothic" panose="020B0502020202020204" pitchFamily="34" charset="0"/>
                      </a:endParaRPr>
                    </a:p>
                  </a:txBody>
                  <a:tcPr marT="45734" marB="45734">
                    <a:solidFill>
                      <a:schemeClr val="accent6">
                        <a:lumMod val="40000"/>
                        <a:lumOff val="60000"/>
                      </a:schemeClr>
                    </a:solidFill>
                  </a:tcPr>
                </a:tc>
                <a:tc vMerge="1">
                  <a:txBody>
                    <a:bodyPr/>
                    <a:lstStyle/>
                    <a:p>
                      <a:endParaRPr lang="en-GB"/>
                    </a:p>
                  </a:txBody>
                  <a:tcPr/>
                </a:tc>
                <a:tc rowSpan="3">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The early years, especially the first three years of life, are very important for building the baby's brain. A child's brain develops rapidly during the first five years of life, especially the first three years. It is a time of rapid cognitive, linguistic, social, emotional and motor development.</a:t>
                      </a:r>
                      <a:endParaRPr lang="en-GB" sz="1000" b="0" dirty="0">
                        <a:solidFill>
                          <a:schemeClr val="tx1"/>
                        </a:solidFill>
                        <a:latin typeface="Century Gothic" panose="020B0502020202020204" pitchFamily="34" charset="0"/>
                      </a:endParaRP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1"/>
                  </a:ext>
                </a:extLst>
              </a:tr>
              <a:tr h="355560">
                <a:tc>
                  <a:txBody>
                    <a:bodyPr/>
                    <a:lstStyle/>
                    <a:p>
                      <a:r>
                        <a:rPr lang="en-GB" sz="1400" b="1" dirty="0">
                          <a:solidFill>
                            <a:srgbClr val="7FC184"/>
                          </a:solidFill>
                          <a:latin typeface="Century Gothic" panose="020B0502020202020204" pitchFamily="34" charset="0"/>
                        </a:rPr>
                        <a:t>toddler</a:t>
                      </a: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dirty="0">
                          <a:solidFill>
                            <a:schemeClr val="tx1"/>
                          </a:solidFill>
                          <a:latin typeface="Century Gothic" panose="020B0502020202020204" pitchFamily="34" charset="0"/>
                        </a:rPr>
                        <a:t>Is the period that a young child starts to walk and become more independent.</a:t>
                      </a: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r>
                        <a:rPr lang="en-GB" sz="1200" b="0" i="0" u="none" strike="noStrike" kern="1200" dirty="0">
                          <a:solidFill>
                            <a:schemeClr val="accent6">
                              <a:lumMod val="75000"/>
                            </a:schemeClr>
                          </a:solidFill>
                          <a:effectLst/>
                          <a:latin typeface="Century Gothic" panose="020B0502020202020204" pitchFamily="34" charset="0"/>
                          <a:ea typeface="+mn-ea"/>
                          <a:cs typeface="+mn-cs"/>
                        </a:rPr>
                        <a:t>The early years, especially the first three years of life, are very important for building the baby's brain. A child's brain develops rapidly during the first five years of life, especially the first three years. It is a time of rapid cognitive, linguistic, social, emotional and motor development.</a:t>
                      </a:r>
                      <a:endParaRPr lang="en-GB" sz="1200" b="0" dirty="0">
                        <a:solidFill>
                          <a:schemeClr val="accent6">
                            <a:lumMod val="75000"/>
                          </a:schemeClr>
                        </a:solidFill>
                        <a:latin typeface="Century Gothic" panose="020B0502020202020204" pitchFamily="34" charset="0"/>
                      </a:endParaRPr>
                    </a:p>
                  </a:txBody>
                  <a:tcPr marT="45734" marB="45734">
                    <a:solidFill>
                      <a:schemeClr val="accent6">
                        <a:lumMod val="20000"/>
                        <a:lumOff val="80000"/>
                      </a:schemeClr>
                    </a:solidFill>
                  </a:tcPr>
                </a:tc>
                <a:extLst>
                  <a:ext uri="{0D108BD9-81ED-4DB2-BD59-A6C34878D82A}">
                    <a16:rowId xmlns:a16="http://schemas.microsoft.com/office/drawing/2014/main" val="10012"/>
                  </a:ext>
                </a:extLst>
              </a:tr>
              <a:tr h="785195">
                <a:tc>
                  <a:txBody>
                    <a:bodyPr/>
                    <a:lstStyle/>
                    <a:p>
                      <a:r>
                        <a:rPr lang="en-GB" sz="1400" b="1" dirty="0">
                          <a:solidFill>
                            <a:srgbClr val="7FC184"/>
                          </a:solidFill>
                          <a:latin typeface="Century Gothic" panose="020B0502020202020204" pitchFamily="34" charset="0"/>
                        </a:rPr>
                        <a:t>embryo</a:t>
                      </a: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i="0" u="none" strike="noStrike" kern="1200" dirty="0">
                          <a:solidFill>
                            <a:schemeClr val="tx1"/>
                          </a:solidFill>
                          <a:effectLst/>
                          <a:latin typeface="Century Gothic" panose="020B0502020202020204" pitchFamily="34" charset="0"/>
                          <a:ea typeface="+mn-ea"/>
                          <a:cs typeface="+mn-cs"/>
                        </a:rPr>
                        <a:t>Fertilisation happens when an egg cell meets with a sperm cell and joins with it. The fertilised egg divides to form a ball of cells called an embryo.</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1" dirty="0">
                        <a:solidFill>
                          <a:schemeClr val="accent6">
                            <a:lumMod val="75000"/>
                          </a:schemeClr>
                        </a:solidFill>
                        <a:latin typeface="Century Gothic" panose="020B0502020202020204" pitchFamily="34" charset="0"/>
                      </a:endParaRPr>
                    </a:p>
                  </a:txBody>
                  <a:tcPr marT="45734" marB="45734">
                    <a:solidFill>
                      <a:schemeClr val="accent6">
                        <a:lumMod val="20000"/>
                        <a:lumOff val="80000"/>
                      </a:schemeClr>
                    </a:solidFill>
                  </a:tcPr>
                </a:tc>
                <a:extLst>
                  <a:ext uri="{0D108BD9-81ED-4DB2-BD59-A6C34878D82A}">
                    <a16:rowId xmlns:a16="http://schemas.microsoft.com/office/drawing/2014/main" val="10013"/>
                  </a:ext>
                </a:extLst>
              </a:tr>
            </a:tbl>
          </a:graphicData>
        </a:graphic>
      </p:graphicFrame>
      <p:pic>
        <p:nvPicPr>
          <p:cNvPr id="21559" name="Picture 2" descr="Image result for the nowhere emporium book"/>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987800" y="1031875"/>
            <a:ext cx="957263"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60"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408613" y="1014413"/>
            <a:ext cx="1204912"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61" name="Picture 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945063" y="2347913"/>
            <a:ext cx="1668462"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txBox="1">
            <a:spLocks noGrp="1" noChangeArrowheads="1"/>
          </p:cNvSpPr>
          <p:nvPr>
            <p:ph type="title"/>
          </p:nvPr>
        </p:nvSpPr>
        <p:spPr>
          <a:xfrm>
            <a:off x="0" y="57150"/>
            <a:ext cx="9220200" cy="492125"/>
          </a:xfrm>
        </p:spPr>
        <p:txBody>
          <a:bodyPr anchorCtr="1"/>
          <a:lstStyle/>
          <a:p>
            <a:pPr algn="ctr" eaLnBrk="1" hangingPunct="1"/>
            <a:r>
              <a:rPr lang="en-GB" altLang="en-US" sz="2400" b="1" dirty="0">
                <a:solidFill>
                  <a:srgbClr val="7FC184"/>
                </a:solidFill>
                <a:latin typeface="Century Gothic" panose="020B0502020202020204" pitchFamily="34" charset="0"/>
              </a:rPr>
              <a:t>Year 5: Reversible and Irreversible Changes Knowledge Mat</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2063999847"/>
              </p:ext>
            </p:extLst>
          </p:nvPr>
        </p:nvGraphicFramePr>
        <p:xfrm>
          <a:off x="176213" y="628650"/>
          <a:ext cx="8867774" cy="5829305"/>
        </p:xfrm>
        <a:graphic>
          <a:graphicData uri="http://schemas.openxmlformats.org/drawingml/2006/table">
            <a:tbl>
              <a:tblPr firstRow="1" bandRow="1">
                <a:effectLst/>
                <a:tableStyleId>{5C22544A-7EE6-4342-B048-85BDC9FD1C3A}</a:tableStyleId>
              </a:tblPr>
              <a:tblGrid>
                <a:gridCol w="1413702">
                  <a:extLst>
                    <a:ext uri="{9D8B030D-6E8A-4147-A177-3AD203B41FA5}">
                      <a16:colId xmlns:a16="http://schemas.microsoft.com/office/drawing/2014/main" val="20000"/>
                    </a:ext>
                  </a:extLst>
                </a:gridCol>
                <a:gridCol w="2348158">
                  <a:extLst>
                    <a:ext uri="{9D8B030D-6E8A-4147-A177-3AD203B41FA5}">
                      <a16:colId xmlns:a16="http://schemas.microsoft.com/office/drawing/2014/main" val="20001"/>
                    </a:ext>
                  </a:extLst>
                </a:gridCol>
                <a:gridCol w="2710249">
                  <a:extLst>
                    <a:ext uri="{9D8B030D-6E8A-4147-A177-3AD203B41FA5}">
                      <a16:colId xmlns:a16="http://schemas.microsoft.com/office/drawing/2014/main" val="20002"/>
                    </a:ext>
                  </a:extLst>
                </a:gridCol>
                <a:gridCol w="2395665">
                  <a:extLst>
                    <a:ext uri="{9D8B030D-6E8A-4147-A177-3AD203B41FA5}">
                      <a16:colId xmlns:a16="http://schemas.microsoft.com/office/drawing/2014/main" val="20003"/>
                    </a:ext>
                  </a:extLst>
                </a:gridCol>
              </a:tblGrid>
              <a:tr h="391994">
                <a:tc gridSpan="2">
                  <a:txBody>
                    <a:bodyPr/>
                    <a:lstStyle/>
                    <a:p>
                      <a:pPr lvl="0" algn="ctr"/>
                      <a:r>
                        <a:rPr lang="en-GB" sz="1800" dirty="0">
                          <a:solidFill>
                            <a:schemeClr val="bg1"/>
                          </a:solidFill>
                          <a:latin typeface="Century Gothic" pitchFamily="34"/>
                        </a:rPr>
                        <a:t>Subject Specific Vocabulary</a:t>
                      </a: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Interesting Books</a:t>
                      </a:r>
                    </a:p>
                  </a:txBody>
                  <a:tcPr marT="45737" marB="45737">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600" dirty="0">
                          <a:solidFill>
                            <a:srgbClr val="7FC184"/>
                          </a:solidFill>
                          <a:latin typeface="Century Gothic" pitchFamily="34"/>
                        </a:rPr>
                        <a:t>Sticky Knowledge about Reversible and Irreversible changes</a:t>
                      </a:r>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431054">
                <a:tc rowSpan="2">
                  <a:txBody>
                    <a:bodyPr/>
                    <a:lstStyle/>
                    <a:p>
                      <a:r>
                        <a:rPr lang="en-GB" sz="1400" b="1" dirty="0">
                          <a:solidFill>
                            <a:srgbClr val="7FC184"/>
                          </a:solidFill>
                          <a:latin typeface="Century Gothic" panose="020B0502020202020204" pitchFamily="34" charset="0"/>
                        </a:rPr>
                        <a:t>solubility</a:t>
                      </a: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Is a chemical property referring to the ability for a given substance, the solute, to dissolve in a solvent.</a:t>
                      </a:r>
                      <a:endParaRPr lang="en-GB" sz="900" b="0" dirty="0">
                        <a:solidFill>
                          <a:schemeClr val="tx1"/>
                        </a:solidFill>
                        <a:latin typeface="Century Gothic" panose="020B0502020202020204" pitchFamily="34" charset="0"/>
                      </a:endParaRP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5">
                  <a:txBody>
                    <a:bodyPr/>
                    <a:lstStyle/>
                    <a:p>
                      <a:pPr lvl="0" algn="ctr"/>
                      <a:endParaRPr lang="en-GB" sz="1200" dirty="0">
                        <a:solidFill>
                          <a:schemeClr val="tx1"/>
                        </a:solidFill>
                        <a:latin typeface="Century Gothic" panose="020B0502020202020204" pitchFamily="34" charset="0"/>
                      </a:endParaRPr>
                    </a:p>
                  </a:txBody>
                  <a:tcPr marT="45737" marB="45737">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135479">
                <a:tc vMerge="1">
                  <a:txBody>
                    <a:bodyPr/>
                    <a:lstStyle/>
                    <a:p>
                      <a:pPr lvl="0"/>
                      <a:endParaRPr lang="en-GB" sz="1400" b="1" dirty="0">
                        <a:solidFill>
                          <a:schemeClr val="accent6">
                            <a:lumMod val="75000"/>
                          </a:schemeClr>
                        </a:solidFill>
                        <a:latin typeface="Century Gothic" pitchFamily="34"/>
                      </a:endParaRPr>
                    </a:p>
                  </a:txBody>
                  <a:tcPr marT="45737" marB="45737">
                    <a:solidFill>
                      <a:schemeClr val="accent6">
                        <a:lumMod val="20000"/>
                        <a:lumOff val="80000"/>
                      </a:schemeClr>
                    </a:solidFill>
                  </a:tcPr>
                </a:tc>
                <a:tc vMerge="1">
                  <a:txBody>
                    <a:bodyPr/>
                    <a:lstStyle/>
                    <a:p>
                      <a:pPr lvl="0"/>
                      <a:endParaRPr lang="en-GB" sz="800" b="0" dirty="0">
                        <a:solidFill>
                          <a:schemeClr val="accent6">
                            <a:lumMod val="75000"/>
                          </a:schemeClr>
                        </a:solidFill>
                        <a:latin typeface="Century Gothic" panose="020B0502020202020204" pitchFamily="34" charset="0"/>
                      </a:endParaRPr>
                    </a:p>
                  </a:txBody>
                  <a:tcPr marT="45737" marB="45737">
                    <a:solidFill>
                      <a:schemeClr val="accent6">
                        <a:lumMod val="20000"/>
                        <a:lumOff val="80000"/>
                      </a:schemeClr>
                    </a:solidFill>
                  </a:tcPr>
                </a:tc>
                <a:tc vMerge="1">
                  <a:txBody>
                    <a:bodyPr/>
                    <a:lstStyle/>
                    <a:p>
                      <a:endParaRPr lang="en-GB"/>
                    </a:p>
                  </a:txBody>
                  <a:tcPr/>
                </a:tc>
                <a:tc rowSpan="3">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Irreversible changes, like burning, cannot be undone. Reversible changes, like melting and dissolving, can be changed back again.</a:t>
                      </a:r>
                      <a:endParaRPr lang="en-GB" sz="1000" b="0" dirty="0">
                        <a:solidFill>
                          <a:schemeClr val="tx1"/>
                        </a:solidFill>
                        <a:latin typeface="Century Gothic" panose="020B0502020202020204" pitchFamily="34" charset="0"/>
                      </a:endParaRPr>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365794">
                <a:tc>
                  <a:txBody>
                    <a:bodyPr/>
                    <a:lstStyle/>
                    <a:p>
                      <a:r>
                        <a:rPr lang="en-GB" sz="1400" b="1" dirty="0">
                          <a:solidFill>
                            <a:srgbClr val="7FC184"/>
                          </a:solidFill>
                          <a:latin typeface="Century Gothic" panose="020B0502020202020204" pitchFamily="34" charset="0"/>
                        </a:rPr>
                        <a:t>conductivity</a:t>
                      </a: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i="0" u="none" strike="noStrike" kern="1200" dirty="0">
                          <a:solidFill>
                            <a:schemeClr val="tx1"/>
                          </a:solidFill>
                          <a:effectLst/>
                          <a:latin typeface="Century Gothic" panose="020B0502020202020204" pitchFamily="34" charset="0"/>
                          <a:ea typeface="+mn-ea"/>
                          <a:cs typeface="+mn-cs"/>
                        </a:rPr>
                        <a:t>Conductivity defines a material's ability to conduct electricity.</a:t>
                      </a:r>
                      <a:endParaRPr lang="en-GB" sz="900" b="0" dirty="0">
                        <a:solidFill>
                          <a:schemeClr val="tx1"/>
                        </a:solidFill>
                        <a:latin typeface="Century Gothic" panose="020B0502020202020204" pitchFamily="34" charset="0"/>
                      </a:endParaRP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390259">
                <a:tc>
                  <a:txBody>
                    <a:bodyPr/>
                    <a:lstStyle/>
                    <a:p>
                      <a:r>
                        <a:rPr lang="en-GB" sz="1400" b="1" dirty="0">
                          <a:solidFill>
                            <a:srgbClr val="7FC184"/>
                          </a:solidFill>
                          <a:latin typeface="Century Gothic" panose="020B0502020202020204" pitchFamily="34" charset="0"/>
                        </a:rPr>
                        <a:t>transparency</a:t>
                      </a: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i="0" u="none" strike="noStrike" kern="1200" dirty="0">
                          <a:solidFill>
                            <a:schemeClr val="tx1"/>
                          </a:solidFill>
                          <a:effectLst/>
                          <a:latin typeface="Century Gothic" panose="020B0502020202020204" pitchFamily="34" charset="0"/>
                          <a:ea typeface="+mn-ea"/>
                          <a:cs typeface="+mn-cs"/>
                        </a:rPr>
                        <a:t>In general, transparency is the quality of being easily seen through.</a:t>
                      </a:r>
                      <a:endParaRPr lang="en-GB" sz="900" b="0" dirty="0">
                        <a:solidFill>
                          <a:schemeClr val="tx1"/>
                        </a:solidFill>
                        <a:latin typeface="Century Gothic" panose="020B0502020202020204" pitchFamily="34" charset="0"/>
                      </a:endParaRP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1" dirty="0">
                        <a:solidFill>
                          <a:schemeClr val="accent6">
                            <a:lumMod val="75000"/>
                          </a:schemeClr>
                        </a:solidFill>
                        <a:latin typeface="Century Gothic" panose="020B0502020202020204" pitchFamily="34" charset="0"/>
                      </a:endParaRPr>
                    </a:p>
                  </a:txBody>
                  <a:tcPr marT="45734" marB="45734">
                    <a:solidFill>
                      <a:schemeClr val="accent6">
                        <a:lumMod val="20000"/>
                        <a:lumOff val="80000"/>
                      </a:schemeClr>
                    </a:solidFill>
                  </a:tcPr>
                </a:tc>
                <a:extLst>
                  <a:ext uri="{0D108BD9-81ED-4DB2-BD59-A6C34878D82A}">
                    <a16:rowId xmlns:a16="http://schemas.microsoft.com/office/drawing/2014/main" val="10004"/>
                  </a:ext>
                </a:extLst>
              </a:tr>
              <a:tr h="457289">
                <a:tc rowSpan="2">
                  <a:txBody>
                    <a:bodyPr/>
                    <a:lstStyle/>
                    <a:p>
                      <a:r>
                        <a:rPr lang="en-GB" sz="1400" b="1" dirty="0">
                          <a:solidFill>
                            <a:srgbClr val="7FC184"/>
                          </a:solidFill>
                          <a:latin typeface="Century Gothic" panose="020B0502020202020204" pitchFamily="34" charset="0"/>
                        </a:rPr>
                        <a:t>thermal</a:t>
                      </a:r>
                    </a:p>
                    <a:p>
                      <a:r>
                        <a:rPr lang="en-GB" sz="1400" b="1" dirty="0">
                          <a:solidFill>
                            <a:srgbClr val="7FC184"/>
                          </a:solidFill>
                          <a:latin typeface="Century Gothic" panose="020B0502020202020204" pitchFamily="34" charset="0"/>
                        </a:rPr>
                        <a:t>evaporation</a:t>
                      </a: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800" b="0" i="0" u="none" strike="noStrike" kern="1200" dirty="0">
                          <a:solidFill>
                            <a:schemeClr val="tx1"/>
                          </a:solidFill>
                          <a:effectLst/>
                          <a:latin typeface="Century Gothic" panose="020B0502020202020204" pitchFamily="34" charset="0"/>
                          <a:ea typeface="+mn-ea"/>
                          <a:cs typeface="+mn-cs"/>
                        </a:rPr>
                        <a:t>Something that is thermal is hot, retains heat, or has a warming effect.</a:t>
                      </a:r>
                      <a:endParaRPr lang="en-GB" sz="800" b="0" dirty="0">
                        <a:solidFill>
                          <a:schemeClr val="tx1"/>
                        </a:solidFill>
                        <a:latin typeface="Century Gothic" panose="020B0502020202020204" pitchFamily="34" charset="0"/>
                      </a:endParaRPr>
                    </a:p>
                    <a:p>
                      <a:pPr lvl="0"/>
                      <a:r>
                        <a:rPr lang="en-GB" sz="800" b="0" i="0" u="none" strike="noStrike" kern="1200" dirty="0">
                          <a:solidFill>
                            <a:schemeClr val="tx1"/>
                          </a:solidFill>
                          <a:effectLst/>
                          <a:latin typeface="Century Gothic" panose="020B0502020202020204" pitchFamily="34" charset="0"/>
                          <a:ea typeface="+mn-ea"/>
                          <a:cs typeface="+mn-cs"/>
                        </a:rPr>
                        <a:t>Evaporation is the process of a substance in a liquid state changing to a gaseous state due to an increase in temperature and/or pressure.</a:t>
                      </a:r>
                      <a:endParaRPr lang="en-GB" sz="800" b="0" dirty="0">
                        <a:solidFill>
                          <a:schemeClr val="tx1"/>
                        </a:solidFill>
                        <a:latin typeface="Century Gothic" panose="020B0502020202020204" pitchFamily="34" charset="0"/>
                      </a:endParaRP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Mixtures can be separated out by methods like filtering and evaporating. A change is called irreversible if it cannot be changed back again.</a:t>
                      </a:r>
                      <a:endParaRPr lang="en-GB" sz="1000" b="0" dirty="0">
                        <a:solidFill>
                          <a:schemeClr val="tx1"/>
                        </a:solidFill>
                        <a:latin typeface="Century Gothic" panose="020B0502020202020204" pitchFamily="34" charset="0"/>
                      </a:endParaRPr>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5"/>
                  </a:ext>
                </a:extLst>
              </a:tr>
              <a:tr h="434221">
                <a:tc vMerge="1">
                  <a:txBody>
                    <a:bodyPr/>
                    <a:lstStyle/>
                    <a:p>
                      <a:endParaRPr lang="en-GB"/>
                    </a:p>
                  </a:txBody>
                  <a:tcPr/>
                </a:tc>
                <a:tc vMerge="1">
                  <a:txBody>
                    <a:bodyPr/>
                    <a:lstStyle/>
                    <a:p>
                      <a:endParaRPr lang="en-GB"/>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entury Gothic" pitchFamily="34"/>
                          <a:ea typeface="+mn-ea"/>
                          <a:cs typeface="+mn-cs"/>
                        </a:rPr>
                        <a:t>Important facts to know by the end of the reversible and irreversible changes topic:</a:t>
                      </a:r>
                      <a:endParaRPr kumimoji="0" lang="en-GB" sz="1800" b="0" i="0" u="none" strike="noStrike" kern="1200" cap="none" spc="0" normalizeH="0" baseline="0" noProof="0" dirty="0">
                        <a:ln>
                          <a:noFill/>
                        </a:ln>
                        <a:solidFill>
                          <a:prstClr val="black"/>
                        </a:solidFill>
                        <a:effectLst/>
                        <a:uLnTx/>
                        <a:uFillTx/>
                        <a:latin typeface="+mn-lt"/>
                        <a:ea typeface="+mn-ea"/>
                        <a:cs typeface="+mn-cs"/>
                      </a:endParaRPr>
                    </a:p>
                  </a:txBody>
                  <a:tcPr marT="45737" marB="45737">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06"/>
                  </a:ext>
                </a:extLst>
              </a:tr>
              <a:tr h="205893">
                <a:tc rowSpan="2">
                  <a:txBody>
                    <a:bodyPr/>
                    <a:lstStyle/>
                    <a:p>
                      <a:r>
                        <a:rPr lang="en-GB" sz="1400" b="1" dirty="0">
                          <a:solidFill>
                            <a:srgbClr val="7FC184"/>
                          </a:solidFill>
                          <a:latin typeface="Century Gothic" panose="020B0502020202020204" pitchFamily="34" charset="0"/>
                        </a:rPr>
                        <a:t>dissolve</a:t>
                      </a: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To dissolve is defined as to become broken up or absorbed by something or to disappear into something else.</a:t>
                      </a:r>
                      <a:endParaRPr lang="en-GB" sz="900" b="0" dirty="0">
                        <a:solidFill>
                          <a:schemeClr val="tx1"/>
                        </a:solidFill>
                        <a:latin typeface="Century Gothic" panose="020B0502020202020204" pitchFamily="34" charset="0"/>
                      </a:endParaRP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4">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Examples of reversible changes: Melting is when a solid converts into a liquid after heating. An example of melting is turning ice into water. Freezing is when a liquid converts into a solid.</a:t>
                      </a:r>
                      <a:endParaRPr lang="en-GB" sz="1000" b="0" dirty="0">
                        <a:solidFill>
                          <a:schemeClr val="tx1"/>
                        </a:solidFill>
                        <a:latin typeface="Century Gothic" panose="020B0502020202020204" pitchFamily="34" charset="0"/>
                      </a:endParaRPr>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7"/>
                  </a:ext>
                </a:extLst>
              </a:tr>
              <a:tr h="298966">
                <a:tc vMerge="1">
                  <a:txBody>
                    <a:bodyPr/>
                    <a:lstStyle/>
                    <a:p>
                      <a:endParaRPr lang="en-GB"/>
                    </a:p>
                  </a:txBody>
                  <a:tcPr/>
                </a:tc>
                <a:tc vMerge="1">
                  <a:txBody>
                    <a:bodyPr/>
                    <a:lstStyle/>
                    <a:p>
                      <a:endParaRPr lang="en-GB"/>
                    </a:p>
                  </a:txBody>
                  <a:tcPr/>
                </a:tc>
                <a:tc rowSpan="7">
                  <a:txBody>
                    <a:bodyPr/>
                    <a:lstStyle/>
                    <a:p>
                      <a:pPr marL="171450" lvl="0" indent="-171450" algn="l">
                        <a:buFont typeface="Arial" panose="020B0604020202020204" pitchFamily="34" charset="0"/>
                        <a:buChar char="•"/>
                      </a:pPr>
                      <a:r>
                        <a:rPr lang="en-GB" sz="1100" b="0" dirty="0">
                          <a:solidFill>
                            <a:schemeClr val="tx1"/>
                          </a:solidFill>
                          <a:latin typeface="Century Gothic" panose="020B0502020202020204" pitchFamily="34" charset="0"/>
                        </a:rPr>
                        <a:t>Know what a reversible change means.</a:t>
                      </a:r>
                    </a:p>
                    <a:p>
                      <a:pPr marL="171450" lvl="0" indent="-171450" algn="l">
                        <a:buFont typeface="Arial" panose="020B0604020202020204" pitchFamily="34" charset="0"/>
                        <a:buChar char="•"/>
                      </a:pPr>
                      <a:r>
                        <a:rPr lang="en-GB" sz="1100" b="0" dirty="0">
                          <a:solidFill>
                            <a:schemeClr val="tx1"/>
                          </a:solidFill>
                          <a:latin typeface="Century Gothic" panose="020B0502020202020204" pitchFamily="34" charset="0"/>
                        </a:rPr>
                        <a:t>Know what an irreversible change means.</a:t>
                      </a:r>
                    </a:p>
                    <a:p>
                      <a:pPr marL="171450" lvl="0" indent="-171450" algn="l">
                        <a:buFont typeface="Arial" panose="020B0604020202020204" pitchFamily="34" charset="0"/>
                        <a:buChar char="•"/>
                      </a:pPr>
                      <a:r>
                        <a:rPr lang="en-GB" sz="1100" b="0" dirty="0">
                          <a:solidFill>
                            <a:schemeClr val="tx1"/>
                          </a:solidFill>
                          <a:latin typeface="Century Gothic" panose="020B0502020202020204" pitchFamily="34" charset="0"/>
                        </a:rPr>
                        <a:t>Give examples of reversible and irreversible changes.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strike="noStrike" kern="1200" dirty="0">
                          <a:solidFill>
                            <a:schemeClr val="tx1"/>
                          </a:solidFill>
                          <a:effectLst/>
                          <a:latin typeface="Century Gothic" panose="020B0502020202020204" pitchFamily="34" charset="0"/>
                          <a:ea typeface="+mn-ea"/>
                          <a:cs typeface="+mn-cs"/>
                        </a:rPr>
                        <a:t>Know that some materials will dissolve in liquid to form a solution, and describe how to recover a substance from a solution.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strike="noStrike" kern="1200" dirty="0">
                          <a:solidFill>
                            <a:schemeClr val="tx1"/>
                          </a:solidFill>
                          <a:effectLst/>
                          <a:latin typeface="Century Gothic" panose="020B0502020202020204" pitchFamily="34" charset="0"/>
                          <a:ea typeface="+mn-ea"/>
                          <a:cs typeface="+mn-cs"/>
                        </a:rPr>
                        <a:t>Use knowledge of solids, liquids and gases to decide how mixtures might be separated, including through filtering, sieving and evaporating </a:t>
                      </a:r>
                      <a:endParaRPr lang="en-GB" sz="1800" b="0" dirty="0">
                        <a:solidFill>
                          <a:schemeClr val="tx1"/>
                        </a:solidFill>
                      </a:endParaRPr>
                    </a:p>
                  </a:txBody>
                  <a:tcPr marT="45737" marB="45737">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08"/>
                  </a:ext>
                </a:extLst>
              </a:tr>
              <a:tr h="640113">
                <a:tc>
                  <a:txBody>
                    <a:bodyPr/>
                    <a:lstStyle/>
                    <a:p>
                      <a:r>
                        <a:rPr lang="en-GB" sz="1400" b="1" dirty="0">
                          <a:solidFill>
                            <a:srgbClr val="7FC184"/>
                          </a:solidFill>
                          <a:latin typeface="Century Gothic" panose="020B0502020202020204" pitchFamily="34" charset="0"/>
                        </a:rPr>
                        <a:t>bicarbonate of soda</a:t>
                      </a: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i="0" u="none" strike="noStrike" kern="1200" dirty="0">
                          <a:solidFill>
                            <a:schemeClr val="tx1"/>
                          </a:solidFill>
                          <a:effectLst/>
                          <a:latin typeface="Century Gothic" panose="020B0502020202020204" pitchFamily="34" charset="0"/>
                          <a:ea typeface="+mn-ea"/>
                          <a:cs typeface="+mn-cs"/>
                        </a:rPr>
                        <a:t>A white water-soluble powder, used chiefly as an antacid, a fire extinguisher, and a leavening agent in baking. </a:t>
                      </a:r>
                      <a:endParaRPr lang="en-GB" sz="900" b="0" dirty="0">
                        <a:solidFill>
                          <a:schemeClr val="tx1"/>
                        </a:solidFill>
                        <a:latin typeface="Century Gothic" panose="020B0502020202020204" pitchFamily="34" charset="0"/>
                      </a:endParaRP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lvl="0" indent="-171450" algn="l">
                        <a:buFont typeface="Arial" panose="020B0604020202020204" pitchFamily="34" charset="0"/>
                        <a:buChar char="•"/>
                      </a:pPr>
                      <a:endParaRPr lang="en-GB" sz="1800" dirty="0">
                        <a:solidFill>
                          <a:schemeClr val="tx1"/>
                        </a:solidFill>
                      </a:endParaRPr>
                    </a:p>
                  </a:txBody>
                  <a:tcPr marT="45741" marB="45741">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indent="-171450">
                        <a:buFont typeface="Wingdings" panose="05000000000000000000" pitchFamily="2" charset="2"/>
                        <a:buChar char="q"/>
                      </a:pPr>
                      <a:endParaRPr lang="en-GB" sz="1050" b="0" dirty="0">
                        <a:solidFill>
                          <a:schemeClr val="tx1"/>
                        </a:solidFill>
                        <a:latin typeface="Century Gothic" panose="020B0502020202020204" pitchFamily="34" charset="0"/>
                      </a:endParaRPr>
                    </a:p>
                  </a:txBody>
                  <a:tcPr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9"/>
                  </a:ext>
                </a:extLst>
              </a:tr>
              <a:tr h="226645">
                <a:tc rowSpan="2">
                  <a:txBody>
                    <a:bodyPr/>
                    <a:lstStyle/>
                    <a:p>
                      <a:r>
                        <a:rPr lang="en-GB" sz="1400" b="1" dirty="0">
                          <a:solidFill>
                            <a:srgbClr val="7FC184"/>
                          </a:solidFill>
                          <a:latin typeface="Century Gothic" panose="020B0502020202020204" pitchFamily="34" charset="0"/>
                        </a:rPr>
                        <a:t>thermal</a:t>
                      </a: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900" b="0" i="0" u="none" strike="noStrike" kern="1200" dirty="0">
                          <a:solidFill>
                            <a:schemeClr val="tx1"/>
                          </a:solidFill>
                          <a:effectLst/>
                          <a:latin typeface="Century Gothic" panose="020B0502020202020204" pitchFamily="34" charset="0"/>
                          <a:ea typeface="+mn-ea"/>
                          <a:cs typeface="+mn-cs"/>
                        </a:rPr>
                        <a:t>Something that is thermal is hot, retains heat, or has a warming effect.</a:t>
                      </a:r>
                      <a:endParaRPr lang="en-GB" sz="900" b="0" dirty="0">
                        <a:solidFill>
                          <a:schemeClr val="tx1"/>
                        </a:solidFill>
                        <a:latin typeface="Century Gothic" panose="020B0502020202020204" pitchFamily="34" charset="0"/>
                      </a:endParaRP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0"/>
                  </a:ext>
                </a:extLst>
              </a:tr>
              <a:tr h="211943">
                <a:tc vMerge="1">
                  <a:txBody>
                    <a:bodyPr/>
                    <a:lstStyle/>
                    <a:p>
                      <a:endParaRPr lang="en-GB"/>
                    </a:p>
                  </a:txBody>
                  <a:tcPr/>
                </a:tc>
                <a:tc vMerge="1">
                  <a:txBody>
                    <a:bodyPr/>
                    <a:lstStyle/>
                    <a:p>
                      <a:endParaRPr lang="en-GB"/>
                    </a:p>
                  </a:txBody>
                  <a:tcPr/>
                </a:tc>
                <a:tc vMerge="1">
                  <a:txBody>
                    <a:bodyPr/>
                    <a:lstStyle/>
                    <a:p>
                      <a:endParaRPr lang="en-GB"/>
                    </a:p>
                  </a:txBody>
                  <a:tcPr/>
                </a:tc>
                <a:tc rowSpan="4">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A cooked egg cannot be changed back to a raw egg again. Mixing substances can cause an irreversible change. For example, when vinegar and bicarbonate of soda are mixed, the mixture changes and lots of bubbles of carbon dioxide are made. Burning is an example of an irreversible change.</a:t>
                      </a:r>
                      <a:endParaRPr lang="en-GB" sz="1000" b="0" dirty="0">
                        <a:solidFill>
                          <a:schemeClr val="tx1"/>
                        </a:solidFill>
                        <a:latin typeface="Century Gothic" panose="020B0502020202020204" pitchFamily="34" charset="0"/>
                      </a:endParaRPr>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1"/>
                  </a:ext>
                </a:extLst>
              </a:tr>
              <a:tr h="640113">
                <a:tc>
                  <a:txBody>
                    <a:bodyPr/>
                    <a:lstStyle/>
                    <a:p>
                      <a:r>
                        <a:rPr lang="en-GB" sz="1400" b="1" dirty="0">
                          <a:solidFill>
                            <a:srgbClr val="7FC184"/>
                          </a:solidFill>
                          <a:latin typeface="Century Gothic" panose="020B0502020202020204" pitchFamily="34" charset="0"/>
                        </a:rPr>
                        <a:t>filtering</a:t>
                      </a: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i="0" u="none" strike="noStrike" kern="1200" dirty="0">
                          <a:solidFill>
                            <a:schemeClr val="tx1"/>
                          </a:solidFill>
                          <a:effectLst/>
                          <a:latin typeface="Century Gothic" panose="020B0502020202020204" pitchFamily="34" charset="0"/>
                          <a:ea typeface="+mn-ea"/>
                          <a:cs typeface="+mn-cs"/>
                        </a:rPr>
                        <a:t>To filter a substance means to pass it through a device which is designed to remove certain particles contained within.</a:t>
                      </a:r>
                      <a:endParaRPr lang="en-GB" sz="900" b="0" dirty="0">
                        <a:solidFill>
                          <a:schemeClr val="tx1"/>
                        </a:solidFill>
                        <a:latin typeface="Century Gothic" panose="020B0502020202020204" pitchFamily="34" charset="0"/>
                      </a:endParaRP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2"/>
                  </a:ext>
                </a:extLst>
              </a:tr>
              <a:tr h="533438">
                <a:tc>
                  <a:txBody>
                    <a:bodyPr/>
                    <a:lstStyle/>
                    <a:p>
                      <a:r>
                        <a:rPr lang="en-GB" sz="1400" b="1" dirty="0">
                          <a:solidFill>
                            <a:srgbClr val="7FC184"/>
                          </a:solidFill>
                          <a:latin typeface="Century Gothic" panose="020B0502020202020204" pitchFamily="34" charset="0"/>
                        </a:rPr>
                        <a:t>melting</a:t>
                      </a: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i="0" u="none" strike="noStrike" kern="1200" dirty="0">
                          <a:solidFill>
                            <a:schemeClr val="tx1"/>
                          </a:solidFill>
                          <a:effectLst/>
                          <a:latin typeface="Century Gothic" panose="020B0502020202020204" pitchFamily="34" charset="0"/>
                          <a:ea typeface="+mn-ea"/>
                          <a:cs typeface="+mn-cs"/>
                        </a:rPr>
                        <a:t>Melting is a physical process that results in the transition of a substance from a solid to a liquid.</a:t>
                      </a:r>
                      <a:endParaRPr lang="en-GB" sz="900" b="0" dirty="0">
                        <a:solidFill>
                          <a:schemeClr val="tx1"/>
                        </a:solidFill>
                        <a:latin typeface="Century Gothic" panose="020B0502020202020204" pitchFamily="34" charset="0"/>
                      </a:endParaRP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1" dirty="0">
                        <a:solidFill>
                          <a:schemeClr val="accent6">
                            <a:lumMod val="75000"/>
                          </a:schemeClr>
                        </a:solidFill>
                        <a:latin typeface="Century Gothic" panose="020B0502020202020204" pitchFamily="34" charset="0"/>
                      </a:endParaRPr>
                    </a:p>
                  </a:txBody>
                  <a:tcPr marT="45734" marB="45734">
                    <a:solidFill>
                      <a:schemeClr val="accent6">
                        <a:lumMod val="20000"/>
                        <a:lumOff val="80000"/>
                      </a:schemeClr>
                    </a:solidFill>
                  </a:tcPr>
                </a:tc>
                <a:extLst>
                  <a:ext uri="{0D108BD9-81ED-4DB2-BD59-A6C34878D82A}">
                    <a16:rowId xmlns:a16="http://schemas.microsoft.com/office/drawing/2014/main" val="10013"/>
                  </a:ext>
                </a:extLst>
              </a:tr>
              <a:tr h="466102">
                <a:tc>
                  <a:txBody>
                    <a:bodyPr/>
                    <a:lstStyle/>
                    <a:p>
                      <a:r>
                        <a:rPr lang="en-GB" sz="1400" b="1" dirty="0">
                          <a:solidFill>
                            <a:srgbClr val="7FC184"/>
                          </a:solidFill>
                          <a:latin typeface="Century Gothic" panose="020B0502020202020204" pitchFamily="34" charset="0"/>
                        </a:rPr>
                        <a:t>separate</a:t>
                      </a: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i="0" u="none" strike="noStrike" kern="1200" dirty="0">
                          <a:solidFill>
                            <a:schemeClr val="tx1"/>
                          </a:solidFill>
                          <a:effectLst/>
                          <a:latin typeface="Century Gothic" panose="020B0502020202020204" pitchFamily="34" charset="0"/>
                          <a:ea typeface="+mn-ea"/>
                          <a:cs typeface="+mn-cs"/>
                        </a:rPr>
                        <a:t>Separate, part, and divide mean to break into parts or to keep apart.</a:t>
                      </a:r>
                      <a:endParaRPr lang="en-GB" sz="900" b="0" dirty="0">
                        <a:solidFill>
                          <a:schemeClr val="tx1"/>
                        </a:solidFill>
                        <a:latin typeface="Century Gothic" panose="020B0502020202020204" pitchFamily="34" charset="0"/>
                      </a:endParaRPr>
                    </a:p>
                  </a:txBody>
                  <a:tcPr marT="45737" marB="4573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4"/>
                  </a:ext>
                </a:extLst>
              </a:tr>
            </a:tbl>
          </a:graphicData>
        </a:graphic>
      </p:graphicFrame>
      <p:pic>
        <p:nvPicPr>
          <p:cNvPr id="22587" name="Picture 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027488" y="1054100"/>
            <a:ext cx="1362075"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88"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27675" y="1020763"/>
            <a:ext cx="1093788"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aedf825-ae8c-44e1-8e58-2d3ce68ec16c">
      <Terms xmlns="http://schemas.microsoft.com/office/infopath/2007/PartnerControls"/>
    </lcf76f155ced4ddcb4097134ff3c332f>
    <TaxCatchAll xmlns="21106c98-ebfd-4a47-9f00-76a61a33336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40D3DD4D02A244AB1BF5FC98CC7297" ma:contentTypeVersion="14" ma:contentTypeDescription="Create a new document." ma:contentTypeScope="" ma:versionID="471eaeeb1dff6c2bc12b577ba22b2c86">
  <xsd:schema xmlns:xsd="http://www.w3.org/2001/XMLSchema" xmlns:xs="http://www.w3.org/2001/XMLSchema" xmlns:p="http://schemas.microsoft.com/office/2006/metadata/properties" xmlns:ns2="3aedf825-ae8c-44e1-8e58-2d3ce68ec16c" xmlns:ns3="21106c98-ebfd-4a47-9f00-76a61a333364" targetNamespace="http://schemas.microsoft.com/office/2006/metadata/properties" ma:root="true" ma:fieldsID="568caca1562315f075b224f1c59b2db5" ns2:_="" ns3:_="">
    <xsd:import namespace="3aedf825-ae8c-44e1-8e58-2d3ce68ec16c"/>
    <xsd:import namespace="21106c98-ebfd-4a47-9f00-76a61a333364"/>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Location"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edf825-ae8c-44e1-8e58-2d3ce68ec1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Location" ma:index="12" nillable="true" ma:displayName="Loca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f0d17afa-19d8-47aa-8dab-4b3c63589552"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1106c98-ebfd-4a47-9f00-76a61a33336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44df2a61-6cc3-4164-b80a-78caadfe04d3}" ma:internalName="TaxCatchAll" ma:showField="CatchAllData" ma:web="21106c98-ebfd-4a47-9f00-76a61a3333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7F18BD-22A3-4762-A589-C995C622DC69}">
  <ds:schemaRefs>
    <ds:schemaRef ds:uri="http://schemas.microsoft.com/office/2006/metadata/properties"/>
    <ds:schemaRef ds:uri="http://schemas.microsoft.com/office/infopath/2007/PartnerControls"/>
    <ds:schemaRef ds:uri="3aedf825-ae8c-44e1-8e58-2d3ce68ec16c"/>
    <ds:schemaRef ds:uri="21106c98-ebfd-4a47-9f00-76a61a333364"/>
  </ds:schemaRefs>
</ds:datastoreItem>
</file>

<file path=customXml/itemProps2.xml><?xml version="1.0" encoding="utf-8"?>
<ds:datastoreItem xmlns:ds="http://schemas.openxmlformats.org/officeDocument/2006/customXml" ds:itemID="{DE8606BF-8E62-4C0F-B88D-592C1E1A511B}">
  <ds:schemaRefs>
    <ds:schemaRef ds:uri="http://schemas.microsoft.com/sharepoint/v3/contenttype/forms"/>
  </ds:schemaRefs>
</ds:datastoreItem>
</file>

<file path=customXml/itemProps3.xml><?xml version="1.0" encoding="utf-8"?>
<ds:datastoreItem xmlns:ds="http://schemas.openxmlformats.org/officeDocument/2006/customXml" ds:itemID="{994CCED4-76A1-4960-8298-A175CCB6D9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edf825-ae8c-44e1-8e58-2d3ce68ec16c"/>
    <ds:schemaRef ds:uri="21106c98-ebfd-4a47-9f00-76a61a3333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Know Mats v 3</Template>
  <TotalTime>4704</TotalTime>
  <Words>1872</Words>
  <Application>Microsoft Office PowerPoint</Application>
  <PresentationFormat>On-screen Show (4:3)</PresentationFormat>
  <Paragraphs>143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Century Gothic</vt:lpstr>
      <vt:lpstr>Wingdings</vt:lpstr>
      <vt:lpstr>Office Theme</vt:lpstr>
      <vt:lpstr>Year 5: Earth and Space Knowledge Mat</vt:lpstr>
      <vt:lpstr>Year 5: Forces Knowledge Mat</vt:lpstr>
      <vt:lpstr>Year 5: Life Cycles Knowledge Mat</vt:lpstr>
      <vt:lpstr>Year 5: Reversible and Irreversible Changes Knowledge Mat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Knowledge Mat</dc:title>
  <dc:creator>Clive Davies OBE, Director</dc:creator>
  <cp:lastModifiedBy>Devina Shryane</cp:lastModifiedBy>
  <cp:revision>321</cp:revision>
  <dcterms:created xsi:type="dcterms:W3CDTF">2018-11-22T20:08:20Z</dcterms:created>
  <dcterms:modified xsi:type="dcterms:W3CDTF">2023-10-02T12:37:31Z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0x010100BE40D3DD4D02A244AB1BF5FC98CC7297</vt:lpwstr>
  </property>
  <property fmtid="{D5CDD505-2E9C-101B-9397-08002B2CF9AE}" pid="3" name="Order">
    <vt:r8>1736400</vt:r8>
  </property>
  <property fmtid="{D5CDD505-2E9C-101B-9397-08002B2CF9AE}" pid="4" name="MediaServiceImageTags">
    <vt:lpwstr/>
  </property>
</Properties>
</file>